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50" r:id="rId2"/>
    <p:sldId id="335" r:id="rId3"/>
    <p:sldId id="344" r:id="rId4"/>
    <p:sldId id="300" r:id="rId5"/>
    <p:sldId id="333" r:id="rId6"/>
    <p:sldId id="348" r:id="rId7"/>
    <p:sldId id="345" r:id="rId8"/>
    <p:sldId id="346" r:id="rId9"/>
    <p:sldId id="370" r:id="rId10"/>
    <p:sldId id="347" r:id="rId11"/>
    <p:sldId id="354" r:id="rId12"/>
    <p:sldId id="355" r:id="rId13"/>
    <p:sldId id="343" r:id="rId14"/>
    <p:sldId id="365" r:id="rId15"/>
    <p:sldId id="352" r:id="rId16"/>
    <p:sldId id="366" r:id="rId17"/>
    <p:sldId id="397" r:id="rId18"/>
    <p:sldId id="351" r:id="rId19"/>
    <p:sldId id="364" r:id="rId20"/>
    <p:sldId id="377" r:id="rId21"/>
    <p:sldId id="376" r:id="rId22"/>
    <p:sldId id="360" r:id="rId23"/>
    <p:sldId id="368" r:id="rId24"/>
    <p:sldId id="375" r:id="rId25"/>
    <p:sldId id="379" r:id="rId26"/>
    <p:sldId id="378" r:id="rId27"/>
    <p:sldId id="358" r:id="rId28"/>
    <p:sldId id="371" r:id="rId29"/>
    <p:sldId id="373" r:id="rId30"/>
    <p:sldId id="374" r:id="rId31"/>
    <p:sldId id="356" r:id="rId32"/>
    <p:sldId id="359" r:id="rId33"/>
    <p:sldId id="367" r:id="rId34"/>
    <p:sldId id="369" r:id="rId35"/>
    <p:sldId id="361" r:id="rId36"/>
    <p:sldId id="389" r:id="rId37"/>
    <p:sldId id="392" r:id="rId38"/>
    <p:sldId id="380" r:id="rId39"/>
    <p:sldId id="387" r:id="rId40"/>
    <p:sldId id="386" r:id="rId41"/>
    <p:sldId id="362" r:id="rId42"/>
    <p:sldId id="388" r:id="rId43"/>
    <p:sldId id="391" r:id="rId44"/>
    <p:sldId id="390" r:id="rId45"/>
    <p:sldId id="393" r:id="rId46"/>
    <p:sldId id="394" r:id="rId47"/>
    <p:sldId id="382" r:id="rId48"/>
    <p:sldId id="396" r:id="rId49"/>
    <p:sldId id="385" r:id="rId50"/>
    <p:sldId id="395" r:id="rId51"/>
    <p:sldId id="381" r:id="rId52"/>
    <p:sldId id="353" r:id="rId53"/>
    <p:sldId id="363" r:id="rId54"/>
    <p:sldId id="383" r:id="rId55"/>
  </p:sldIdLst>
  <p:sldSz cx="10693400" cy="7561263"/>
  <p:notesSz cx="6858000" cy="9144000"/>
  <p:defaultTextStyle>
    <a:defPPr>
      <a:defRPr lang="pl-PL"/>
    </a:defPPr>
    <a:lvl1pPr marL="0" algn="l" defTabSz="104294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21472" algn="l" defTabSz="104294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42943" algn="l" defTabSz="104294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64414" algn="l" defTabSz="104294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85887" algn="l" defTabSz="104294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07358" algn="l" defTabSz="104294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28830" algn="l" defTabSz="104294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50302" algn="l" defTabSz="104294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71773" algn="l" defTabSz="104294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990000"/>
    <a:srgbClr val="F6E694"/>
    <a:srgbClr val="FFCC66"/>
    <a:srgbClr val="0000FF"/>
    <a:srgbClr val="FF3399"/>
    <a:srgbClr val="003399"/>
    <a:srgbClr val="99CCFF"/>
    <a:srgbClr val="FF0000"/>
    <a:srgbClr val="4D4D4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79" autoAdjust="0"/>
    <p:restoredTop sz="99104" autoAdjust="0"/>
  </p:normalViewPr>
  <p:slideViewPr>
    <p:cSldViewPr>
      <p:cViewPr>
        <p:scale>
          <a:sx n="66" d="100"/>
          <a:sy n="66" d="100"/>
        </p:scale>
        <p:origin x="-1116" y="-18"/>
      </p:cViewPr>
      <p:guideLst>
        <p:guide orient="horz" pos="2382"/>
        <p:guide pos="3369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0D899-8B75-4ACC-A8BE-D3B25E0AF4E0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F5DA1F-142E-4458-9B64-E8884739A4D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429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72" algn="l" defTabSz="10429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943" algn="l" defTabSz="10429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414" algn="l" defTabSz="10429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887" algn="l" defTabSz="10429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358" algn="l" defTabSz="10429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830" algn="l" defTabSz="10429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302" algn="l" defTabSz="10429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773" algn="l" defTabSz="104294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1004888" y="685800"/>
            <a:ext cx="4848225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F5DA1F-142E-4458-9B64-E8884739A4DC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1" cy="1620771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604012" y="4284715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3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5814535" y="404319"/>
            <a:ext cx="1804512" cy="860093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01007" y="404319"/>
            <a:ext cx="5235311" cy="860093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4704" y="4858812"/>
            <a:ext cx="9089391" cy="1501751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44704" y="3204787"/>
            <a:ext cx="9089391" cy="1654025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42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4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8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3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7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01006" y="2352393"/>
            <a:ext cx="3519911" cy="665286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099138" y="2352393"/>
            <a:ext cx="3519911" cy="665286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674" y="302802"/>
            <a:ext cx="9624060" cy="1260211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674" y="1692534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72" indent="0">
              <a:buNone/>
              <a:defRPr sz="2300" b="1"/>
            </a:lvl2pPr>
            <a:lvl3pPr marL="1042943" indent="0">
              <a:buNone/>
              <a:defRPr sz="2000" b="1"/>
            </a:lvl3pPr>
            <a:lvl4pPr marL="1564414" indent="0">
              <a:buNone/>
              <a:defRPr sz="1800" b="1"/>
            </a:lvl4pPr>
            <a:lvl5pPr marL="2085887" indent="0">
              <a:buNone/>
              <a:defRPr sz="1800" b="1"/>
            </a:lvl5pPr>
            <a:lvl6pPr marL="2607358" indent="0">
              <a:buNone/>
              <a:defRPr sz="1800" b="1"/>
            </a:lvl6pPr>
            <a:lvl7pPr marL="3128830" indent="0">
              <a:buNone/>
              <a:defRPr sz="1800" b="1"/>
            </a:lvl7pPr>
            <a:lvl8pPr marL="3650302" indent="0">
              <a:buNone/>
              <a:defRPr sz="1800" b="1"/>
            </a:lvl8pPr>
            <a:lvl9pPr marL="4171773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34674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5432101" y="1692534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72" indent="0">
              <a:buNone/>
              <a:defRPr sz="2300" b="1"/>
            </a:lvl2pPr>
            <a:lvl3pPr marL="1042943" indent="0">
              <a:buNone/>
              <a:defRPr sz="2000" b="1"/>
            </a:lvl3pPr>
            <a:lvl4pPr marL="1564414" indent="0">
              <a:buNone/>
              <a:defRPr sz="1800" b="1"/>
            </a:lvl4pPr>
            <a:lvl5pPr marL="2085887" indent="0">
              <a:buNone/>
              <a:defRPr sz="1800" b="1"/>
            </a:lvl5pPr>
            <a:lvl6pPr marL="2607358" indent="0">
              <a:buNone/>
              <a:defRPr sz="1800" b="1"/>
            </a:lvl6pPr>
            <a:lvl7pPr marL="3128830" indent="0">
              <a:buNone/>
              <a:defRPr sz="1800" b="1"/>
            </a:lvl7pPr>
            <a:lvl8pPr marL="3650302" indent="0">
              <a:buNone/>
              <a:defRPr sz="1800" b="1"/>
            </a:lvl8pPr>
            <a:lvl9pPr marL="4171773" indent="0">
              <a:buNone/>
              <a:defRPr sz="18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4671" y="301052"/>
            <a:ext cx="3518056" cy="128121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180825" y="301051"/>
            <a:ext cx="5977909" cy="6453329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6" cy="5172115"/>
          </a:xfrm>
        </p:spPr>
        <p:txBody>
          <a:bodyPr/>
          <a:lstStyle>
            <a:lvl1pPr marL="0" indent="0">
              <a:buNone/>
              <a:defRPr sz="1600"/>
            </a:lvl1pPr>
            <a:lvl2pPr marL="521472" indent="0">
              <a:buNone/>
              <a:defRPr sz="1400"/>
            </a:lvl2pPr>
            <a:lvl3pPr marL="1042943" indent="0">
              <a:buNone/>
              <a:defRPr sz="1100"/>
            </a:lvl3pPr>
            <a:lvl4pPr marL="1564414" indent="0">
              <a:buNone/>
              <a:defRPr sz="1000"/>
            </a:lvl4pPr>
            <a:lvl5pPr marL="2085887" indent="0">
              <a:buNone/>
              <a:defRPr sz="1000"/>
            </a:lvl5pPr>
            <a:lvl6pPr marL="2607358" indent="0">
              <a:buNone/>
              <a:defRPr sz="1000"/>
            </a:lvl6pPr>
            <a:lvl7pPr marL="3128830" indent="0">
              <a:buNone/>
              <a:defRPr sz="1000"/>
            </a:lvl7pPr>
            <a:lvl8pPr marL="3650302" indent="0">
              <a:buNone/>
              <a:defRPr sz="1000"/>
            </a:lvl8pPr>
            <a:lvl9pPr marL="417177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5984" y="5292886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095984" y="675613"/>
            <a:ext cx="6416040" cy="4536758"/>
          </a:xfrm>
        </p:spPr>
        <p:txBody>
          <a:bodyPr/>
          <a:lstStyle>
            <a:lvl1pPr marL="0" indent="0">
              <a:buNone/>
              <a:defRPr sz="3600"/>
            </a:lvl1pPr>
            <a:lvl2pPr marL="521472" indent="0">
              <a:buNone/>
              <a:defRPr sz="3200"/>
            </a:lvl2pPr>
            <a:lvl3pPr marL="1042943" indent="0">
              <a:buNone/>
              <a:defRPr sz="2700"/>
            </a:lvl3pPr>
            <a:lvl4pPr marL="1564414" indent="0">
              <a:buNone/>
              <a:defRPr sz="2300"/>
            </a:lvl4pPr>
            <a:lvl5pPr marL="2085887" indent="0">
              <a:buNone/>
              <a:defRPr sz="2300"/>
            </a:lvl5pPr>
            <a:lvl6pPr marL="2607358" indent="0">
              <a:buNone/>
              <a:defRPr sz="2300"/>
            </a:lvl6pPr>
            <a:lvl7pPr marL="3128830" indent="0">
              <a:buNone/>
              <a:defRPr sz="2300"/>
            </a:lvl7pPr>
            <a:lvl8pPr marL="3650302" indent="0">
              <a:buNone/>
              <a:defRPr sz="2300"/>
            </a:lvl8pPr>
            <a:lvl9pPr marL="4171773" indent="0">
              <a:buNone/>
              <a:defRPr sz="23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095984" y="5917740"/>
            <a:ext cx="6416040" cy="887397"/>
          </a:xfrm>
        </p:spPr>
        <p:txBody>
          <a:bodyPr/>
          <a:lstStyle>
            <a:lvl1pPr marL="0" indent="0">
              <a:buNone/>
              <a:defRPr sz="1600"/>
            </a:lvl1pPr>
            <a:lvl2pPr marL="521472" indent="0">
              <a:buNone/>
              <a:defRPr sz="1400"/>
            </a:lvl2pPr>
            <a:lvl3pPr marL="1042943" indent="0">
              <a:buNone/>
              <a:defRPr sz="1100"/>
            </a:lvl3pPr>
            <a:lvl4pPr marL="1564414" indent="0">
              <a:buNone/>
              <a:defRPr sz="1000"/>
            </a:lvl4pPr>
            <a:lvl5pPr marL="2085887" indent="0">
              <a:buNone/>
              <a:defRPr sz="1000"/>
            </a:lvl5pPr>
            <a:lvl6pPr marL="2607358" indent="0">
              <a:buNone/>
              <a:defRPr sz="1000"/>
            </a:lvl6pPr>
            <a:lvl7pPr marL="3128830" indent="0">
              <a:buNone/>
              <a:defRPr sz="1000"/>
            </a:lvl7pPr>
            <a:lvl8pPr marL="3650302" indent="0">
              <a:buNone/>
              <a:defRPr sz="1000"/>
            </a:lvl8pPr>
            <a:lvl9pPr marL="417177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bg2">
                <a:tint val="80000"/>
                <a:satMod val="30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534674" y="302802"/>
            <a:ext cx="9624060" cy="1260211"/>
          </a:xfrm>
          <a:prstGeom prst="rect">
            <a:avLst/>
          </a:prstGeom>
        </p:spPr>
        <p:txBody>
          <a:bodyPr vert="horz" lIns="104294" tIns="52147" rIns="104294" bIns="52147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4674" y="1764296"/>
            <a:ext cx="9624060" cy="4990084"/>
          </a:xfrm>
          <a:prstGeom prst="rect">
            <a:avLst/>
          </a:prstGeom>
        </p:spPr>
        <p:txBody>
          <a:bodyPr vert="horz" lIns="104294" tIns="52147" rIns="104294" bIns="52147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534672" y="7008172"/>
            <a:ext cx="2495127" cy="402567"/>
          </a:xfrm>
          <a:prstGeom prst="rect">
            <a:avLst/>
          </a:prstGeom>
        </p:spPr>
        <p:txBody>
          <a:bodyPr vert="horz" lIns="104294" tIns="52147" rIns="104294" bIns="5214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EFAAA-411B-43F5-B223-FFF37D6F145E}" type="datetimeFigureOut">
              <a:rPr lang="pl-PL" smtClean="0"/>
              <a:pPr/>
              <a:t>10.11.2020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653579" y="7008172"/>
            <a:ext cx="3386243" cy="402567"/>
          </a:xfrm>
          <a:prstGeom prst="rect">
            <a:avLst/>
          </a:prstGeom>
        </p:spPr>
        <p:txBody>
          <a:bodyPr vert="horz" lIns="104294" tIns="52147" rIns="104294" bIns="5214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7663607" y="7008172"/>
            <a:ext cx="2495127" cy="402567"/>
          </a:xfrm>
          <a:prstGeom prst="rect">
            <a:avLst/>
          </a:prstGeom>
        </p:spPr>
        <p:txBody>
          <a:bodyPr vert="horz" lIns="104294" tIns="52147" rIns="104294" bIns="5214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0CF47-A8B4-418B-8593-DCE4305F9CE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94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04" indent="-391104" algn="l" defTabSz="1042943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92" indent="-325921" algn="l" defTabSz="1042943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678" indent="-260735" algn="l" defTabSz="104294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150" indent="-260735" algn="l" defTabSz="1042943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623" indent="-260735" algn="l" defTabSz="1042943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093" indent="-260735" algn="l" defTabSz="10429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565" indent="-260735" algn="l" defTabSz="10429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037" indent="-260735" algn="l" defTabSz="10429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508" indent="-260735" algn="l" defTabSz="1042943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042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72" algn="l" defTabSz="1042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43" algn="l" defTabSz="1042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414" algn="l" defTabSz="1042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887" algn="l" defTabSz="1042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358" algn="l" defTabSz="1042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830" algn="l" defTabSz="1042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302" algn="l" defTabSz="1042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773" algn="l" defTabSz="1042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.gif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59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3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Relationship Id="rId9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3.gif"/><Relationship Id="rId5" Type="http://schemas.openxmlformats.org/officeDocument/2006/relationships/image" Target="../media/image70.jpeg"/><Relationship Id="rId10" Type="http://schemas.openxmlformats.org/officeDocument/2006/relationships/image" Target="../media/image2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7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75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79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3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93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97.jpeg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3.gi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4.jpeg"/><Relationship Id="rId7" Type="http://schemas.openxmlformats.org/officeDocument/2006/relationships/image" Target="../media/image1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3.gif"/><Relationship Id="rId4" Type="http://schemas.openxmlformats.org/officeDocument/2006/relationships/image" Target="../media/image1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3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jpeg"/><Relationship Id="rId11" Type="http://schemas.openxmlformats.org/officeDocument/2006/relationships/image" Target="../media/image3.gif"/><Relationship Id="rId5" Type="http://schemas.openxmlformats.org/officeDocument/2006/relationships/image" Target="../media/image130.jpeg"/><Relationship Id="rId10" Type="http://schemas.openxmlformats.org/officeDocument/2006/relationships/image" Target="../media/image135.jpe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1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3.gif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gif"/><Relationship Id="rId4" Type="http://schemas.openxmlformats.org/officeDocument/2006/relationships/package" Target="../embeddings/Dokument_programu_Microsoft_Office_Word1.docx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76000" contrast="40000"/>
          </a:blip>
          <a:srcRect t="11340" r="3877" b="7904"/>
          <a:stretch>
            <a:fillRect/>
          </a:stretch>
        </p:blipFill>
        <p:spPr bwMode="auto">
          <a:xfrm rot="5400000">
            <a:off x="1420267" y="-1513955"/>
            <a:ext cx="8029103" cy="1076898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Znalezione obrazy dla zapytania biało czerwona z orłem"/>
          <p:cNvPicPr>
            <a:picLocks noChangeAspect="1" noChangeArrowheads="1"/>
          </p:cNvPicPr>
          <p:nvPr/>
        </p:nvPicPr>
        <p:blipFill>
          <a:blip r:embed="rId3" cstate="print">
            <a:lum bright="45000" contrast="10000"/>
          </a:blip>
          <a:srcRect l="3791" t="4928" r="9013" b="12895"/>
          <a:stretch>
            <a:fillRect/>
          </a:stretch>
        </p:blipFill>
        <p:spPr bwMode="auto">
          <a:xfrm>
            <a:off x="378146" y="108224"/>
            <a:ext cx="10009113" cy="7235195"/>
          </a:xfrm>
          <a:prstGeom prst="round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635000"/>
          </a:effectLst>
        </p:spPr>
      </p:pic>
      <p:sp>
        <p:nvSpPr>
          <p:cNvPr id="9" name="Prostokąt 8"/>
          <p:cNvSpPr/>
          <p:nvPr/>
        </p:nvSpPr>
        <p:spPr>
          <a:xfrm>
            <a:off x="450156" y="612279"/>
            <a:ext cx="89289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3200" b="1" dirty="0" smtClean="0">
                <a:solidFill>
                  <a:srgbClr val="0000CC"/>
                </a:solidFill>
                <a:cs typeface="Times New Roman" pitchFamily="18" charset="0"/>
              </a:rPr>
              <a:t>OJCZYZNA to wspólne DOBRO nas wszystkich.</a:t>
            </a:r>
          </a:p>
          <a:p>
            <a:pPr algn="just"/>
            <a:r>
              <a:rPr lang="pl-PL" sz="3200" b="1" dirty="0" smtClean="0">
                <a:solidFill>
                  <a:srgbClr val="0000CC"/>
                </a:solidFill>
                <a:cs typeface="Times New Roman" pitchFamily="18" charset="0"/>
              </a:rPr>
              <a:t>DOBRO to: tradycja, historia, kultura, mowa polska.</a:t>
            </a:r>
          </a:p>
          <a:p>
            <a:pPr algn="just"/>
            <a:r>
              <a:rPr lang="pl-PL" sz="3200" b="1" dirty="0" smtClean="0">
                <a:solidFill>
                  <a:srgbClr val="0000CC"/>
                </a:solidFill>
                <a:cs typeface="Times New Roman" pitchFamily="18" charset="0"/>
              </a:rPr>
              <a:t>OJCOWIE nasi przez wieki tworzyli te wartości.</a:t>
            </a:r>
          </a:p>
          <a:p>
            <a:pPr algn="just"/>
            <a:r>
              <a:rPr lang="pl-PL" sz="3200" b="1" dirty="0" smtClean="0">
                <a:solidFill>
                  <a:srgbClr val="0000CC"/>
                </a:solidFill>
                <a:cs typeface="Times New Roman" pitchFamily="18" charset="0"/>
              </a:rPr>
              <a:t>WALCZYLI o ich przetrwanie nie szczędząc życia.</a:t>
            </a:r>
          </a:p>
          <a:p>
            <a:pPr algn="r"/>
            <a:r>
              <a:rPr lang="pl-PL" sz="3200" b="1" dirty="0" smtClean="0">
                <a:solidFill>
                  <a:srgbClr val="0000CC"/>
                </a:solidFill>
                <a:cs typeface="Times New Roman" pitchFamily="18" charset="0"/>
              </a:rPr>
              <a:t>Zachowajmy PAMIĘCI I SZACUNEK</a:t>
            </a:r>
          </a:p>
          <a:p>
            <a:pPr algn="r"/>
            <a:r>
              <a:rPr lang="pl-PL" sz="3200" b="1" dirty="0" smtClean="0">
                <a:solidFill>
                  <a:srgbClr val="0000CC"/>
                </a:solidFill>
                <a:cs typeface="Times New Roman" pitchFamily="18" charset="0"/>
              </a:rPr>
              <a:t>Dbajmy i pomnażajmy to wspólne DOBRO! </a:t>
            </a:r>
          </a:p>
          <a:p>
            <a:pPr algn="r"/>
            <a:endParaRPr lang="pl-PL" sz="2800" b="1" dirty="0" smtClean="0">
              <a:solidFill>
                <a:srgbClr val="0000CC"/>
              </a:solidFill>
              <a:cs typeface="Times New Roman" pitchFamily="18" charset="0"/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Podobny obraz"/>
          <p:cNvPicPr>
            <a:picLocks noChangeAspect="1" noChangeArrowheads="1" noCrop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 rot="5845964">
            <a:off x="424618" y="3679575"/>
            <a:ext cx="3276000" cy="3551050"/>
          </a:xfrm>
          <a:prstGeom prst="rect">
            <a:avLst/>
          </a:prstGeom>
          <a:noFill/>
        </p:spPr>
      </p:pic>
      <p:sp>
        <p:nvSpPr>
          <p:cNvPr id="13" name="Prostokąt 12"/>
          <p:cNvSpPr/>
          <p:nvPr/>
        </p:nvSpPr>
        <p:spPr>
          <a:xfrm>
            <a:off x="7939276" y="6084887"/>
            <a:ext cx="2592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i="1" dirty="0" smtClean="0">
                <a:solidFill>
                  <a:srgbClr val="0000FF"/>
                </a:solidFill>
                <a:latin typeface="Bookman Old Style" pitchFamily="18" charset="0"/>
                <a:cs typeface="Times New Roman" pitchFamily="18" charset="0"/>
              </a:rPr>
              <a:t>„Pamięć i Szacunek</a:t>
            </a:r>
          </a:p>
          <a:p>
            <a:pPr algn="ctr"/>
            <a:r>
              <a:rPr lang="pl-PL" sz="1400" b="1" i="1" dirty="0" smtClean="0">
                <a:solidFill>
                  <a:srgbClr val="0000FF"/>
                </a:solidFill>
                <a:latin typeface="Bookman Old Style" pitchFamily="18" charset="0"/>
                <a:cs typeface="Times New Roman" pitchFamily="18" charset="0"/>
              </a:rPr>
              <a:t> ofiarujemy</a:t>
            </a:r>
          </a:p>
          <a:p>
            <a:pPr algn="ctr"/>
            <a:r>
              <a:rPr lang="pl-PL" sz="1400" b="1" i="1" dirty="0" smtClean="0">
                <a:solidFill>
                  <a:srgbClr val="0000FF"/>
                </a:solidFill>
                <a:latin typeface="Bookman Old Style" pitchFamily="18" charset="0"/>
                <a:cs typeface="Times New Roman" pitchFamily="18" charset="0"/>
              </a:rPr>
              <a:t> LEGIONISTOM”</a:t>
            </a:r>
          </a:p>
          <a:p>
            <a:pPr algn="r"/>
            <a:endParaRPr lang="pl-PL" sz="1800" b="1" i="1" dirty="0" smtClean="0">
              <a:solidFill>
                <a:srgbClr val="0000FF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r"/>
            <a:endParaRPr lang="pl-PL" sz="1800" b="1" i="1" dirty="0" smtClean="0"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322364" y="6806708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sz="1800" b="1" i="1" dirty="0" smtClean="0">
                <a:solidFill>
                  <a:srgbClr val="0000FF"/>
                </a:solidFill>
                <a:latin typeface="Bookman Old Style" pitchFamily="18" charset="0"/>
                <a:cs typeface="Times New Roman" pitchFamily="18" charset="0"/>
              </a:rPr>
              <a:t>Limanowa – Łososina Górna , listopad 2020 r.</a:t>
            </a:r>
          </a:p>
          <a:p>
            <a:pPr algn="r"/>
            <a:endParaRPr lang="pl-PL" sz="1800" b="1" i="1" dirty="0" smtClean="0"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41985" name="Picture 1" descr="C:\Users\avans\Desktop\do gazetki NSN 11.11.20\PATRIOTYZMN - moje zdjecia\IMG-20180424-WA0009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l="15671" b="4915"/>
          <a:stretch>
            <a:fillRect/>
          </a:stretch>
        </p:blipFill>
        <p:spPr bwMode="auto">
          <a:xfrm>
            <a:off x="8155012" y="3852639"/>
            <a:ext cx="2160914" cy="2268000"/>
          </a:xfrm>
          <a:prstGeom prst="round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0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76000" contrast="40000"/>
          </a:blip>
          <a:srcRect b="7904"/>
          <a:stretch>
            <a:fillRect/>
          </a:stretch>
        </p:blipFill>
        <p:spPr bwMode="auto">
          <a:xfrm>
            <a:off x="-51382" y="0"/>
            <a:ext cx="10607661" cy="741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08223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2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599228" y="468263"/>
            <a:ext cx="5436104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Jerzy ŻUŁAWSKI - Młynne</a:t>
            </a:r>
            <a:endParaRPr kumimoji="0" lang="pl-PL" sz="2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Franciszek</a:t>
            </a:r>
            <a:r>
              <a:rPr kumimoji="0" lang="pl-PL" sz="22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BIEDA</a:t>
            </a:r>
            <a:r>
              <a:rPr lang="pl-PL" sz="2200" b="1" dirty="0" smtClean="0">
                <a:solidFill>
                  <a:srgbClr val="0000CC"/>
                </a:solidFill>
                <a:ea typeface="Calibri" pitchFamily="34" charset="0"/>
                <a:cs typeface="Arial" pitchFamily="34" charset="0"/>
              </a:rPr>
              <a:t> -  Sowliny</a:t>
            </a:r>
            <a:endParaRPr kumimoji="0" lang="pl-PL" sz="2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Antoni</a:t>
            </a:r>
            <a:r>
              <a:rPr kumimoji="0" lang="pl-PL" sz="22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GÓRSZCZYK</a:t>
            </a:r>
            <a:r>
              <a:rPr kumimoji="0" lang="pl-PL" sz="22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 -  Pisarzowa</a:t>
            </a: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endParaRPr kumimoji="0" lang="pl-PL" sz="2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Mikołaj DĘBSKI</a:t>
            </a:r>
            <a:r>
              <a:rPr lang="pl-PL" sz="2200" b="1" dirty="0" smtClean="0">
                <a:solidFill>
                  <a:srgbClr val="0000CC"/>
                </a:solidFill>
                <a:ea typeface="Calibri" pitchFamily="34" charset="0"/>
                <a:cs typeface="Arial" pitchFamily="34" charset="0"/>
              </a:rPr>
              <a:t> -  Limanowa</a:t>
            </a:r>
            <a:endParaRPr kumimoji="0" lang="pl-PL" sz="2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Stanisław ODZIOMEK – Sowliny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200" b="1" dirty="0" smtClean="0">
                <a:solidFill>
                  <a:srgbClr val="0000CC"/>
                </a:solidFill>
                <a:cs typeface="Arial" pitchFamily="34" charset="0"/>
              </a:rPr>
              <a:t>Józef FIUT -Rzeki</a:t>
            </a:r>
            <a:endParaRPr kumimoji="0" lang="pl-PL" sz="2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Jan</a:t>
            </a:r>
            <a:r>
              <a:rPr kumimoji="0" lang="pl-PL" sz="22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DROŻDŻ - Jodłownik</a:t>
            </a:r>
            <a:endParaRPr kumimoji="0" lang="pl-PL" sz="2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Calibri" pitchFamily="34" charset="0"/>
                <a:cs typeface="Arial" pitchFamily="34" charset="0"/>
              </a:rPr>
              <a:t>Józef GIZA -  Koszary</a:t>
            </a:r>
            <a:endParaRPr kumimoji="0" lang="pl-PL" sz="2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Antoni BULANDA –  Koszary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200" b="1" dirty="0" smtClean="0">
                <a:solidFill>
                  <a:srgbClr val="0000CC"/>
                </a:solidFill>
                <a:ea typeface="Times New Roman" pitchFamily="18" charset="0"/>
                <a:cs typeface="Arial" pitchFamily="34" charset="0"/>
              </a:rPr>
              <a:t>Zygmunt BERLING – Limanowa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Franciszek JABRUCKI – Sowliny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200" b="1" dirty="0" smtClean="0">
                <a:solidFill>
                  <a:srgbClr val="0000CC"/>
                </a:solidFill>
                <a:ea typeface="Times New Roman" pitchFamily="18" charset="0"/>
                <a:cs typeface="Arial" pitchFamily="34" charset="0"/>
              </a:rPr>
              <a:t>Józef JONIEC – Limanowa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Krzysztof MARS – Sowliny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200" b="1" dirty="0" smtClean="0">
                <a:solidFill>
                  <a:srgbClr val="0000CC"/>
                </a:solidFill>
                <a:ea typeface="Times New Roman" pitchFamily="18" charset="0"/>
                <a:cs typeface="Arial" pitchFamily="34" charset="0"/>
              </a:rPr>
              <a:t>Władysław ORKAN – Poręba Wielka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Władysław PŁONKA</a:t>
            </a:r>
            <a:r>
              <a:rPr kumimoji="0" lang="pl-PL" sz="22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 – Jodłownik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200" b="1" dirty="0" smtClean="0">
                <a:solidFill>
                  <a:srgbClr val="0000CC"/>
                </a:solidFill>
                <a:ea typeface="Times New Roman" pitchFamily="18" charset="0"/>
                <a:cs typeface="Arial" pitchFamily="34" charset="0"/>
              </a:rPr>
              <a:t>Jan HEBEL – Mstów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200" b="1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Wincenty SZEWCZYK – Rzeki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200" b="1" dirty="0" smtClean="0">
                <a:solidFill>
                  <a:srgbClr val="0000CC"/>
                </a:solidFill>
                <a:ea typeface="Times New Roman" pitchFamily="18" charset="0"/>
                <a:cs typeface="Arial" pitchFamily="34" charset="0"/>
              </a:rPr>
              <a:t>Wojciech TOKARCZYK  - Olszówka</a:t>
            </a:r>
            <a:endParaRPr kumimoji="0" lang="pl-PL" sz="2200" b="1" i="0" u="none" strike="noStrike" cap="none" normalizeH="0" dirty="0" smtClean="0">
              <a:ln>
                <a:noFill/>
              </a:ln>
              <a:solidFill>
                <a:srgbClr val="0000CC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200" b="1" dirty="0" smtClean="0">
                <a:solidFill>
                  <a:srgbClr val="0000CC"/>
                </a:solidFill>
                <a:ea typeface="Times New Roman" pitchFamily="18" charset="0"/>
                <a:cs typeface="Arial" pitchFamily="34" charset="0"/>
              </a:rPr>
              <a:t>Aleksander Leszek ROMER - Jodłownik</a:t>
            </a:r>
            <a:endParaRPr kumimoji="0" lang="pl-PL" sz="2200" b="1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7" name="Picture 4" descr="https://upload.wikimedia.org/wikipedia/commons/5/56/Jan_Raszka_czw%C3%B3rka_legionowa.png"/>
          <p:cNvPicPr>
            <a:picLocks noChangeAspect="1" noChangeArrowheads="1"/>
          </p:cNvPicPr>
          <p:nvPr/>
        </p:nvPicPr>
        <p:blipFill>
          <a:blip r:embed="rId3" cstate="print">
            <a:lum bright="20000" contrast="-10000"/>
          </a:blip>
          <a:srcRect/>
          <a:stretch>
            <a:fillRect/>
          </a:stretch>
        </p:blipFill>
        <p:spPr bwMode="auto">
          <a:xfrm>
            <a:off x="306140" y="1908423"/>
            <a:ext cx="4608000" cy="3580113"/>
          </a:xfrm>
          <a:prstGeom prst="round2Same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450156" y="5490239"/>
            <a:ext cx="4536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>
                <a:solidFill>
                  <a:srgbClr val="FF0000"/>
                </a:solidFill>
              </a:rPr>
              <a:t>Czwórka legionowa – symbolizujących Królestwo Polskie, Małopolskę, Śląsk, Wielkopolskę -  rzeźba Jana Raszki upamiętniająca legionistów (1917)</a:t>
            </a:r>
            <a:endParaRPr lang="pl-PL" sz="1200" dirty="0" smtClean="0">
              <a:solidFill>
                <a:schemeClr val="bg1"/>
              </a:solidFill>
            </a:endParaRPr>
          </a:p>
        </p:txBody>
      </p:sp>
      <p:cxnSp>
        <p:nvCxnSpPr>
          <p:cNvPr id="11" name="Łącznik prosty 10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62045" y="5770192"/>
            <a:ext cx="1080000" cy="1644819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1818308" y="6300911"/>
            <a:ext cx="298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400" i="1" dirty="0" smtClean="0">
                <a:ea typeface="Calibri" pitchFamily="34" charset="0"/>
                <a:cs typeface="Arial" pitchFamily="34" charset="0"/>
              </a:rPr>
              <a:t>Na podstawie  znanych mi materiałów dotarłem do tych nazwisk, należy sądzić iż było ich więcej.</a:t>
            </a:r>
          </a:p>
        </p:txBody>
      </p:sp>
      <p:sp>
        <p:nvSpPr>
          <p:cNvPr id="14" name="Zwój poziomy 13"/>
          <p:cNvSpPr/>
          <p:nvPr/>
        </p:nvSpPr>
        <p:spPr>
          <a:xfrm>
            <a:off x="306140" y="324247"/>
            <a:ext cx="5184000" cy="1728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i="1" dirty="0" smtClean="0">
                <a:solidFill>
                  <a:srgbClr val="0000CC"/>
                </a:solidFill>
                <a:ea typeface="Calibri" pitchFamily="34" charset="0"/>
                <a:cs typeface="Arial" pitchFamily="34" charset="0"/>
              </a:rPr>
              <a:t>Synowie  Ziemi Limanowskiej, 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i="1" dirty="0" smtClean="0">
                <a:solidFill>
                  <a:srgbClr val="0000CC"/>
                </a:solidFill>
                <a:ea typeface="Calibri" pitchFamily="34" charset="0"/>
                <a:cs typeface="Arial" pitchFamily="34" charset="0"/>
              </a:rPr>
              <a:t>co na zew Wodza Józefa Piłsudskiego   </a:t>
            </a:r>
          </a:p>
          <a:p>
            <a:pPr lvl="0"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i="1" dirty="0" smtClean="0">
                <a:solidFill>
                  <a:srgbClr val="0000CC"/>
                </a:solidFill>
                <a:ea typeface="Calibri" pitchFamily="34" charset="0"/>
                <a:cs typeface="Arial" pitchFamily="34" charset="0"/>
              </a:rPr>
              <a:t>w krwawe  boje poszli …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76000" contrast="40000"/>
          </a:blip>
          <a:srcRect b="7904"/>
          <a:stretch>
            <a:fillRect/>
          </a:stretch>
        </p:blipFill>
        <p:spPr bwMode="auto">
          <a:xfrm>
            <a:off x="-51382" y="0"/>
            <a:ext cx="10607661" cy="741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0" y="252239"/>
            <a:ext cx="10404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l-PL" sz="1600" i="1" dirty="0">
              <a:latin typeface="Bookman Old Style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450156" y="2700967"/>
            <a:ext cx="5364000" cy="439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i="1" dirty="0" smtClean="0">
                <a:solidFill>
                  <a:srgbClr val="0000CC"/>
                </a:solidFill>
              </a:rPr>
              <a:t>Wiekopomny dzień</a:t>
            </a:r>
            <a:endParaRPr lang="pl-PL" sz="2200" i="1" dirty="0" smtClean="0">
              <a:solidFill>
                <a:srgbClr val="0000CC"/>
              </a:solidFill>
            </a:endParaRPr>
          </a:p>
          <a:p>
            <a:pPr algn="ctr"/>
            <a:r>
              <a:rPr lang="pl-PL" sz="2200" b="1" i="1" dirty="0" smtClean="0">
                <a:solidFill>
                  <a:srgbClr val="0000CC"/>
                </a:solidFill>
              </a:rPr>
              <a:t>1 listopada 1918 r.</a:t>
            </a:r>
            <a:endParaRPr lang="pl-PL" sz="2200" i="1" dirty="0" smtClean="0">
              <a:solidFill>
                <a:srgbClr val="0000CC"/>
              </a:solidFill>
            </a:endParaRPr>
          </a:p>
          <a:p>
            <a:pPr algn="ctr"/>
            <a:r>
              <a:rPr lang="pl-PL" sz="2200" b="1" i="1" dirty="0" smtClean="0">
                <a:solidFill>
                  <a:srgbClr val="0000CC"/>
                </a:solidFill>
              </a:rPr>
              <a:t>Objęcie Władzy przez Rząd </a:t>
            </a:r>
            <a:r>
              <a:rPr lang="pl-PL" sz="2200" b="1" i="1" dirty="0" err="1" smtClean="0">
                <a:solidFill>
                  <a:srgbClr val="0000CC"/>
                </a:solidFill>
              </a:rPr>
              <a:t>polski</a:t>
            </a:r>
            <a:r>
              <a:rPr lang="pl-PL" sz="2200" b="1" i="1" dirty="0" smtClean="0">
                <a:solidFill>
                  <a:srgbClr val="0000CC"/>
                </a:solidFill>
              </a:rPr>
              <a:t> </a:t>
            </a:r>
            <a:endParaRPr lang="pl-PL" sz="2200" i="1" dirty="0" smtClean="0">
              <a:solidFill>
                <a:srgbClr val="0000CC"/>
              </a:solidFill>
            </a:endParaRPr>
          </a:p>
          <a:p>
            <a:pPr algn="ctr"/>
            <a:r>
              <a:rPr lang="pl-PL" sz="2200" b="1" i="1" dirty="0" smtClean="0">
                <a:solidFill>
                  <a:srgbClr val="0000CC"/>
                </a:solidFill>
              </a:rPr>
              <a:t>W powołanej do życia naszej drogiej Ojczyźnie, która przez tyle lat cierpiała pod obcym panowaniem. Dziś rządzimy się sami dla siebie, wspólnie i obowiązkiem każdego Polaka jest na każdym kroku działać jedynie dla dobra naszej ukochanej Polski!</a:t>
            </a:r>
            <a:endParaRPr lang="pl-PL" sz="2200" i="1" dirty="0" smtClean="0">
              <a:solidFill>
                <a:srgbClr val="0000CC"/>
              </a:solidFill>
            </a:endParaRPr>
          </a:p>
          <a:p>
            <a:pPr algn="ctr"/>
            <a:r>
              <a:rPr lang="pl-PL" sz="2200" b="1" i="1" dirty="0" smtClean="0">
                <a:solidFill>
                  <a:srgbClr val="0000CC"/>
                </a:solidFill>
              </a:rPr>
              <a:t>Niech żyje Polska!</a:t>
            </a:r>
            <a:endParaRPr lang="pl-PL" sz="2200" i="1" dirty="0" smtClean="0">
              <a:solidFill>
                <a:srgbClr val="0000CC"/>
              </a:solidFill>
            </a:endParaRPr>
          </a:p>
          <a:p>
            <a:pPr algn="ctr"/>
            <a:r>
              <a:rPr lang="pl-PL" sz="2200" b="1" i="1" dirty="0" smtClean="0">
                <a:solidFill>
                  <a:srgbClr val="0000CC"/>
                </a:solidFill>
              </a:rPr>
              <a:t>Niech żyje wojsko polskie!</a:t>
            </a:r>
            <a:endParaRPr lang="pl-PL" sz="2200" i="1" dirty="0" smtClean="0">
              <a:solidFill>
                <a:srgbClr val="0000CC"/>
              </a:solidFill>
            </a:endParaRPr>
          </a:p>
          <a:p>
            <a:pPr algn="ctr"/>
            <a:r>
              <a:rPr lang="pl-PL" sz="2200" b="1" i="1" dirty="0" smtClean="0">
                <a:solidFill>
                  <a:srgbClr val="0000CC"/>
                </a:solidFill>
              </a:rPr>
              <a:t>Niech żyje Piłsudski! </a:t>
            </a:r>
            <a:endParaRPr lang="pl-PL" sz="2200" i="1" dirty="0">
              <a:solidFill>
                <a:srgbClr val="0000CC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02740" y="1521088"/>
            <a:ext cx="500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/>
              <a:t>Kierowniczka Szkoły </a:t>
            </a:r>
            <a:r>
              <a:rPr lang="pl-PL" b="1" dirty="0" smtClean="0"/>
              <a:t>Paulina Maria STRECOWA </a:t>
            </a:r>
            <a:r>
              <a:rPr lang="pl-PL" dirty="0" smtClean="0"/>
              <a:t>była świadkiem tamtych wydarzeń i opisała atmosferę pierwszych dni niepodległości słowami:</a:t>
            </a: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5778748" y="1044327"/>
            <a:ext cx="4500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200" b="1" dirty="0" smtClean="0"/>
              <a:t>Święto Niepodległości obchodzone     11 listopada zostało ustanowione świętem narodowym ustawą                  z kwietnia 1937 r.</a:t>
            </a:r>
          </a:p>
          <a:p>
            <a:pPr algn="just"/>
            <a:r>
              <a:rPr lang="pl-PL" sz="2200" b="1" dirty="0" smtClean="0"/>
              <a:t>Przed II wojną światową święto było obchodzone tylko dwa razy – w 1937    i 1938 r. </a:t>
            </a:r>
          </a:p>
          <a:p>
            <a:pPr algn="just"/>
            <a:r>
              <a:rPr lang="pl-PL" sz="2200" b="1" dirty="0" smtClean="0"/>
              <a:t>Po wojnie, w 1945 r., ustanowiono Narodowe Święto Odrodzenia Polski obchodzone 22 lipca, w rocznicę ogłoszenia Manifestu PKWN; jednocześnie zniesiono Święto Niepodległości. </a:t>
            </a:r>
          </a:p>
          <a:p>
            <a:pPr algn="just"/>
            <a:r>
              <a:rPr lang="pl-PL" sz="2200" b="1" dirty="0" smtClean="0"/>
              <a:t>Święto Niepodległości obchodzone    11 listopada zostało przywrócone przez Sejm PRL ustawą z 15 lutego 1989 r. pod nazwą „Narodowe Święto Niepodległości”. </a:t>
            </a:r>
            <a:endParaRPr lang="pl-PL" sz="2200" b="1" dirty="0"/>
          </a:p>
        </p:txBody>
      </p:sp>
      <p:sp>
        <p:nvSpPr>
          <p:cNvPr id="13" name="Zwój poziomy 12"/>
          <p:cNvSpPr/>
          <p:nvPr/>
        </p:nvSpPr>
        <p:spPr>
          <a:xfrm>
            <a:off x="738188" y="468263"/>
            <a:ext cx="4752000" cy="684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algn="just"/>
            <a:r>
              <a:rPr lang="pl-PL" sz="2400" b="1" i="1" dirty="0" smtClean="0">
                <a:solidFill>
                  <a:srgbClr val="0000CC"/>
                </a:solidFill>
              </a:rPr>
              <a:t>Wolność, Niepodległość, Radość !!!</a:t>
            </a:r>
            <a:endParaRPr lang="pl-PL" sz="2400" b="1" i="1" dirty="0" smtClean="0"/>
          </a:p>
        </p:txBody>
      </p:sp>
      <p:pic>
        <p:nvPicPr>
          <p:cNvPr id="7" name="Picture 2" descr="Podobny obraz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89303">
            <a:off x="197190" y="5894140"/>
            <a:ext cx="1080000" cy="1644819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76000" contrast="40000"/>
          </a:blip>
          <a:srcRect b="7904"/>
          <a:stretch>
            <a:fillRect/>
          </a:stretch>
        </p:blipFill>
        <p:spPr bwMode="auto">
          <a:xfrm>
            <a:off x="-51382" y="0"/>
            <a:ext cx="10607661" cy="741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l-PL" sz="1600" i="1" dirty="0">
              <a:latin typeface="Bookman Old Style" pitchFamily="18" charset="0"/>
            </a:endParaRPr>
          </a:p>
        </p:txBody>
      </p:sp>
      <p:pic>
        <p:nvPicPr>
          <p:cNvPr id="7" name="Obraz 6" descr="C:\Users\avans\Desktop\Historia oświaty w częściach\Historia szkoły - zdjecia\skanuj0007.jpg"/>
          <p:cNvPicPr/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3125" r="3125" b="4245"/>
          <a:stretch>
            <a:fillRect/>
          </a:stretch>
        </p:blipFill>
        <p:spPr bwMode="auto">
          <a:xfrm>
            <a:off x="1170236" y="1116335"/>
            <a:ext cx="2304000" cy="3276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12" descr="skanuj00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r="-33" b="4245"/>
          <a:stretch>
            <a:fillRect/>
          </a:stretch>
        </p:blipFill>
        <p:spPr bwMode="auto">
          <a:xfrm>
            <a:off x="4194572" y="1116335"/>
            <a:ext cx="2307270" cy="3240360"/>
          </a:xfrm>
          <a:prstGeom prst="roundRect">
            <a:avLst/>
          </a:prstGeom>
          <a:noFill/>
        </p:spPr>
      </p:pic>
      <p:pic>
        <p:nvPicPr>
          <p:cNvPr id="9" name="Picture 6" descr="Znalezione obrazy dla zapytania zdjecie józefa marka tymbark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0941" t="14991" r="16591" b="23487"/>
          <a:stretch>
            <a:fillRect/>
          </a:stretch>
        </p:blipFill>
        <p:spPr bwMode="auto">
          <a:xfrm>
            <a:off x="7290914" y="1116335"/>
            <a:ext cx="2307271" cy="3240360"/>
          </a:xfrm>
          <a:prstGeom prst="round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882204" y="4356695"/>
            <a:ext cx="30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 smtClean="0">
                <a:ea typeface="Calibri" pitchFamily="34" charset="0"/>
                <a:cs typeface="Arial" pitchFamily="34" charset="0"/>
              </a:rPr>
              <a:t>Legionista - Stanisław ODZIOMEK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 smtClean="0">
                <a:ea typeface="Calibri" pitchFamily="34" charset="0"/>
                <a:cs typeface="Arial" pitchFamily="34" charset="0"/>
              </a:rPr>
              <a:t>Kierownik Publicznej Szkoły Powszechnej w  Łososinie Górnej.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050556" y="4317786"/>
            <a:ext cx="26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 smtClean="0">
                <a:ea typeface="Calibri" pitchFamily="34" charset="0"/>
                <a:cs typeface="Arial" pitchFamily="34" charset="0"/>
              </a:rPr>
              <a:t>Legionista - Jan DROŻDŻ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 smtClean="0">
                <a:ea typeface="Calibri" pitchFamily="34" charset="0"/>
                <a:cs typeface="Arial" pitchFamily="34" charset="0"/>
              </a:rPr>
              <a:t>Dyrektor Górskiej Szkoły Rolniczej w Łososinie Górnej.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7146900" y="4356695"/>
            <a:ext cx="266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 smtClean="0">
                <a:ea typeface="Calibri" pitchFamily="34" charset="0"/>
                <a:cs typeface="Arial" pitchFamily="34" charset="0"/>
              </a:rPr>
              <a:t>Legionista - Józef MAREK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l-PL" sz="1600" b="1" dirty="0" smtClean="0">
                <a:ea typeface="Calibri" pitchFamily="34" charset="0"/>
                <a:cs typeface="Arial" pitchFamily="34" charset="0"/>
              </a:rPr>
              <a:t>Profesor Górskiej Szkoły Rolniczej w Łososinie Górnej.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458268" y="5076775"/>
            <a:ext cx="831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i="1" dirty="0" smtClean="0">
                <a:solidFill>
                  <a:srgbClr val="0000FF"/>
                </a:solidFill>
              </a:rPr>
              <a:t>Trzej legioniści po zakończonych walkach niepodległościowych ukończyli studia i służyli OJCZYŹNIE pracą w naszej MAŁEJ OJCZYŹNIE. Uczyli i wychowywali młode pokolenia w duchu naszej narodowej tradycji i historii. Przekazywali  historię                      i znaczenie czynu legionowego w odzyskaniu niepodległości.</a:t>
            </a:r>
            <a:endParaRPr lang="pl-PL" sz="2400" b="1" i="1" dirty="0"/>
          </a:p>
        </p:txBody>
      </p:sp>
      <p:cxnSp>
        <p:nvCxnSpPr>
          <p:cNvPr id="17" name="Łącznik prosty 16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18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wój poziomy 17"/>
          <p:cNvSpPr/>
          <p:nvPr/>
        </p:nvSpPr>
        <p:spPr>
          <a:xfrm>
            <a:off x="667204" y="324247"/>
            <a:ext cx="9216000" cy="684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algn="ctr"/>
            <a:r>
              <a:rPr lang="pl-PL" sz="2800" b="1" i="1" dirty="0" smtClean="0">
                <a:solidFill>
                  <a:srgbClr val="0000CC"/>
                </a:solidFill>
              </a:rPr>
              <a:t>Walczyli o niepodległość  Ojczyzny i budowali z ruin II RP  …</a:t>
            </a:r>
            <a:endParaRPr lang="pl-PL" sz="2800" b="1" i="1" dirty="0">
              <a:solidFill>
                <a:srgbClr val="0000CC"/>
              </a:solidFill>
            </a:endParaRPr>
          </a:p>
        </p:txBody>
      </p:sp>
      <p:pic>
        <p:nvPicPr>
          <p:cNvPr id="16" name="Picture 2" descr="Podobny obraz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89303">
            <a:off x="222675" y="6096750"/>
            <a:ext cx="756000" cy="1151376"/>
          </a:xfrm>
          <a:prstGeom prst="rect">
            <a:avLst/>
          </a:prstGeom>
          <a:noFill/>
        </p:spPr>
      </p:pic>
      <p:sp>
        <p:nvSpPr>
          <p:cNvPr id="20" name="pole tekstowe 19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76000" contrast="40000"/>
          </a:blip>
          <a:srcRect b="7904"/>
          <a:stretch>
            <a:fillRect/>
          </a:stretch>
        </p:blipFill>
        <p:spPr bwMode="auto">
          <a:xfrm>
            <a:off x="-51382" y="0"/>
            <a:ext cx="10607661" cy="741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ole tekstowe 5"/>
          <p:cNvSpPr txBox="1"/>
          <p:nvPr/>
        </p:nvSpPr>
        <p:spPr>
          <a:xfrm>
            <a:off x="126596" y="1332359"/>
            <a:ext cx="4104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300" b="1" i="1" dirty="0" smtClean="0">
                <a:solidFill>
                  <a:srgbClr val="0000FF"/>
                </a:solidFill>
              </a:rPr>
              <a:t>Legioniści Stanisław ODZIOMEK, Jan DROŻDŻ i Józef MAREK  wraz z żyjącymi kolegami, młodzieżą      i społeczeństwem Łososiny Górnej  wzniesiony Pomnik na pamiątkę wyjścia Strzelców Ziemi Limanowskiej  do walki o niepodległość naszej  OJCZYZNY. </a:t>
            </a:r>
          </a:p>
          <a:p>
            <a:pPr algn="just"/>
            <a:r>
              <a:rPr lang="pl-PL" sz="2300" b="1" i="1" dirty="0" smtClean="0">
                <a:solidFill>
                  <a:srgbClr val="0000FF"/>
                </a:solidFill>
              </a:rPr>
              <a:t>Odsłonięcie i poświęcenie odbyła się 11.11.1934 roku        w 20 rocznicę wymarszu strzelców  z Łososiny Górnej do legionów.</a:t>
            </a:r>
            <a:endParaRPr lang="pl-PL" sz="2300" b="1" i="1" dirty="0">
              <a:solidFill>
                <a:srgbClr val="0000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lum bright="10000"/>
          </a:blip>
          <a:srcRect l="19862" t="13702" r="3585" b="27224"/>
          <a:stretch>
            <a:fillRect/>
          </a:stretch>
        </p:blipFill>
        <p:spPr bwMode="auto">
          <a:xfrm rot="16200000">
            <a:off x="3319715" y="2165484"/>
            <a:ext cx="5956453" cy="385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pic>
        <p:nvPicPr>
          <p:cNvPr id="20481" name="Picture 1" descr="C:\Users\avans\Desktop\POMNIK i uroczystości NŚN i MPN\Pomnik\IMG_887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lum bright="20000" contrast="10000"/>
          </a:blip>
          <a:srcRect l="15161" r="38711" b="38247"/>
          <a:stretch>
            <a:fillRect/>
          </a:stretch>
        </p:blipFill>
        <p:spPr bwMode="auto">
          <a:xfrm>
            <a:off x="7579284" y="1188343"/>
            <a:ext cx="3024000" cy="4897571"/>
          </a:xfrm>
          <a:prstGeom prst="roundRect">
            <a:avLst/>
          </a:prstGeom>
          <a:noFill/>
          <a:effectLst>
            <a:softEdge rad="63500"/>
          </a:effectLst>
        </p:spPr>
      </p:pic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306140" y="252239"/>
            <a:ext cx="102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00FF"/>
                </a:solidFill>
              </a:rPr>
              <a:t>      </a:t>
            </a:r>
            <a:endParaRPr lang="pl-PL" sz="2400" b="1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8299028" y="6588943"/>
            <a:ext cx="187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i="1" dirty="0" smtClean="0"/>
              <a:t>Zdjęcie Pomnika Legionistów </a:t>
            </a:r>
          </a:p>
          <a:p>
            <a:r>
              <a:rPr lang="pl-PL" sz="1100" b="1" i="1" dirty="0" smtClean="0"/>
              <a:t>z 1939 roku.</a:t>
            </a:r>
            <a:endParaRPr lang="pl-PL" sz="1100" b="1" i="1" dirty="0"/>
          </a:p>
        </p:txBody>
      </p:sp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37299">
            <a:off x="287804" y="6103342"/>
            <a:ext cx="756000" cy="1151376"/>
          </a:xfrm>
          <a:prstGeom prst="rect">
            <a:avLst/>
          </a:prstGeom>
          <a:noFill/>
        </p:spPr>
      </p:pic>
      <p:sp>
        <p:nvSpPr>
          <p:cNvPr id="14" name="Zwój poziomy 13"/>
          <p:cNvSpPr/>
          <p:nvPr/>
        </p:nvSpPr>
        <p:spPr>
          <a:xfrm>
            <a:off x="2142812" y="324247"/>
            <a:ext cx="6804288" cy="720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algn="just"/>
            <a:r>
              <a:rPr lang="pl-PL" sz="2800" b="1" i="1" dirty="0" smtClean="0">
                <a:solidFill>
                  <a:srgbClr val="0000CC"/>
                </a:solidFill>
              </a:rPr>
              <a:t>Pamięć i symbol walki naszych przodków… 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76000" contrast="40000"/>
          </a:blip>
          <a:srcRect b="7904"/>
          <a:stretch>
            <a:fillRect/>
          </a:stretch>
        </p:blipFill>
        <p:spPr bwMode="auto">
          <a:xfrm>
            <a:off x="-51383" y="0"/>
            <a:ext cx="10744783" cy="751186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127276" y="145007"/>
            <a:ext cx="10404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l-PL" sz="1600" i="1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817" name="Picture 1" descr="C:\Users\avans\Desktop\Materiał JubileuszGórska Szkoła - ZBIORCZY\Materiały do konferencji\zdjęcia do rozdział publikacji\Łososina  1931-1935.jpg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 b="33544"/>
          <a:stretch>
            <a:fillRect/>
          </a:stretch>
        </p:blipFill>
        <p:spPr bwMode="auto">
          <a:xfrm>
            <a:off x="307252" y="140627"/>
            <a:ext cx="9936000" cy="4471696"/>
          </a:xfrm>
          <a:prstGeom prst="round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234132" y="828303"/>
            <a:ext cx="997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i="1" dirty="0" smtClean="0">
                <a:solidFill>
                  <a:srgbClr val="0000CC"/>
                </a:solidFill>
                <a:ea typeface="Yu Gothic UI Semilight" pitchFamily="34" charset="-128"/>
              </a:rPr>
              <a:t>W okresie międzywojennym odwiedzali nas:  legioniści i wybitne osobistości. Gościli u nas : minister </a:t>
            </a:r>
            <a:r>
              <a:rPr lang="pl-PL" sz="2400" b="1" i="1" dirty="0" err="1" smtClean="0">
                <a:solidFill>
                  <a:srgbClr val="0000CC"/>
                </a:solidFill>
                <a:ea typeface="Yu Gothic UI Semilight" pitchFamily="34" charset="-128"/>
              </a:rPr>
              <a:t>WRiOP</a:t>
            </a:r>
            <a:r>
              <a:rPr lang="pl-PL" sz="2400" b="1" i="1" dirty="0" smtClean="0">
                <a:solidFill>
                  <a:srgbClr val="0000CC"/>
                </a:solidFill>
                <a:ea typeface="Yu Gothic UI Semilight" pitchFamily="34" charset="-128"/>
              </a:rPr>
              <a:t> Wacław Jędrzejewicz, wiceminister Józef Beck, wojewodowie krakowscy: Mikołaj Kwaśniewski, Piotr Małuszyński, Michał </a:t>
            </a:r>
            <a:r>
              <a:rPr lang="pl-PL" sz="2400" b="1" i="1" dirty="0" err="1" smtClean="0">
                <a:solidFill>
                  <a:srgbClr val="0000CC"/>
                </a:solidFill>
                <a:ea typeface="Yu Gothic UI Semilight" pitchFamily="34" charset="-128"/>
              </a:rPr>
              <a:t>Gnoiński</a:t>
            </a:r>
            <a:r>
              <a:rPr lang="pl-PL" sz="2400" b="1" i="1" dirty="0" smtClean="0">
                <a:solidFill>
                  <a:srgbClr val="0000CC"/>
                </a:solidFill>
                <a:ea typeface="Yu Gothic UI Semilight" pitchFamily="34" charset="-128"/>
              </a:rPr>
              <a:t>, przedstawiciele lokalnych władz, profesorowie uniwersyteccy: Franciszek Bieda, Jan Włodek, Moczarski, </a:t>
            </a:r>
            <a:r>
              <a:rPr lang="pl-PL" sz="2400" b="1" i="1" dirty="0" err="1" smtClean="0">
                <a:solidFill>
                  <a:srgbClr val="0000CC"/>
                </a:solidFill>
                <a:ea typeface="Yu Gothic UI Semilight" pitchFamily="34" charset="-128"/>
              </a:rPr>
              <a:t>Goriaczkowski</a:t>
            </a:r>
            <a:r>
              <a:rPr lang="pl-PL" sz="2400" b="1" i="1" dirty="0" smtClean="0">
                <a:solidFill>
                  <a:srgbClr val="0000CC"/>
                </a:solidFill>
                <a:ea typeface="Yu Gothic UI Semilight" pitchFamily="34" charset="-128"/>
              </a:rPr>
              <a:t>, Rostafiński, Marchlewski, </a:t>
            </a:r>
            <a:r>
              <a:rPr lang="pl-PL" sz="2400" b="1" i="1" dirty="0" err="1" smtClean="0">
                <a:solidFill>
                  <a:srgbClr val="0000CC"/>
                </a:solidFill>
                <a:ea typeface="Yu Gothic UI Semilight" pitchFamily="34" charset="-128"/>
              </a:rPr>
              <a:t>Adametz</a:t>
            </a:r>
            <a:r>
              <a:rPr lang="pl-PL" sz="2400" b="1" i="1" dirty="0" smtClean="0">
                <a:solidFill>
                  <a:srgbClr val="0000CC"/>
                </a:solidFill>
                <a:ea typeface="Yu Gothic UI Semilight" pitchFamily="34" charset="-128"/>
              </a:rPr>
              <a:t>. Odwiedzili nas profesorowie z Anglii oraz wycieczka     z Ligi Narodów z Genewy, jak również premiera Belgii Balsa</a:t>
            </a:r>
            <a:r>
              <a:rPr lang="pl-PL" sz="2400" i="1" dirty="0" smtClean="0"/>
              <a:t>. </a:t>
            </a:r>
          </a:p>
        </p:txBody>
      </p:sp>
      <p:pic>
        <p:nvPicPr>
          <p:cNvPr id="11" name="Picture 1" descr="C:\Users\avans\Desktop\Materiał JubileuszGórska Szkoła - ZBIORCZY\Materiały do konferencji\zdjęcia do rozdział publikacji\Łososina  1931-1935.jpg"/>
          <p:cNvPicPr>
            <a:picLocks noChangeAspect="1" noChangeArrowheads="1"/>
          </p:cNvPicPr>
          <p:nvPr/>
        </p:nvPicPr>
        <p:blipFill>
          <a:blip r:embed="rId3" cstate="print"/>
          <a:srcRect t="50152"/>
          <a:stretch>
            <a:fillRect/>
          </a:stretch>
        </p:blipFill>
        <p:spPr bwMode="auto">
          <a:xfrm>
            <a:off x="235252" y="3618217"/>
            <a:ext cx="10080000" cy="340277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82482">
            <a:off x="409991" y="6129257"/>
            <a:ext cx="756000" cy="1151376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7290916" y="6840999"/>
            <a:ext cx="2556000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i="1" dirty="0" smtClean="0"/>
              <a:t>Zdjęcie Łososiny Górnej z lat 1930- 34</a:t>
            </a:r>
            <a:endParaRPr lang="pl-PL" sz="1100" b="1" i="1" dirty="0"/>
          </a:p>
        </p:txBody>
      </p:sp>
      <p:sp>
        <p:nvSpPr>
          <p:cNvPr id="13" name="Zwój poziomy 12"/>
          <p:cNvSpPr/>
          <p:nvPr/>
        </p:nvSpPr>
        <p:spPr>
          <a:xfrm>
            <a:off x="1279036" y="180231"/>
            <a:ext cx="7092000" cy="684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algn="just"/>
            <a:r>
              <a:rPr lang="pl-PL" sz="2800" b="1" i="1" dirty="0" smtClean="0">
                <a:solidFill>
                  <a:srgbClr val="0000CC"/>
                </a:solidFill>
              </a:rPr>
              <a:t>Łososina Górna centrum edukacji rolniczej…</a:t>
            </a:r>
            <a:endParaRPr lang="pl-PL" sz="2800" b="1" i="1" dirty="0">
              <a:solidFill>
                <a:srgbClr val="0000CC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ctr"/>
            <a:endParaRPr lang="pl-PL" sz="1400" b="1" dirty="0">
              <a:solidFill>
                <a:srgbClr val="0000CC"/>
              </a:solidFill>
            </a:endParaRPr>
          </a:p>
        </p:txBody>
      </p:sp>
      <p:pic>
        <p:nvPicPr>
          <p:cNvPr id="5" name="Obraz 4"/>
          <p:cNvPicPr/>
          <p:nvPr/>
        </p:nvPicPr>
        <p:blipFill>
          <a:blip r:embed="rId3" cstate="print">
            <a:lum/>
          </a:blip>
          <a:srcRect l="2653" t="11567" r="1854" b="1795"/>
          <a:stretch>
            <a:fillRect/>
          </a:stretch>
        </p:blipFill>
        <p:spPr bwMode="auto">
          <a:xfrm>
            <a:off x="3330852" y="2700511"/>
            <a:ext cx="3384000" cy="432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4" cstate="print"/>
          <a:srcRect t="10666" b="3127"/>
          <a:stretch>
            <a:fillRect/>
          </a:stretch>
        </p:blipFill>
        <p:spPr bwMode="auto">
          <a:xfrm>
            <a:off x="6823244" y="2700999"/>
            <a:ext cx="3420000" cy="4392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89303">
            <a:off x="307853" y="6093821"/>
            <a:ext cx="792000" cy="1206203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306140" y="915407"/>
            <a:ext cx="982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i="1" dirty="0" smtClean="0">
                <a:solidFill>
                  <a:srgbClr val="0000CC"/>
                </a:solidFill>
              </a:rPr>
              <a:t>Po zakończeniu II wojny, narzucony system polityczny naszej Ojczyźnie usuwał ze świadomości społecznej Czyn Legionowy. W roku 1987 nauczyciel Stanisław Golonka z pomocą  ks. Ryszarda Stasika i uczniów naszej szkoły  rozpoczął, prace porządkowe i upiększanie zaniedbanego Pomnika Legionistów.</a:t>
            </a:r>
          </a:p>
          <a:p>
            <a:pPr algn="just"/>
            <a:r>
              <a:rPr lang="pl-PL" sz="2400" b="1" dirty="0" smtClean="0">
                <a:solidFill>
                  <a:srgbClr val="0000CC"/>
                </a:solidFill>
              </a:rPr>
              <a:t> </a:t>
            </a:r>
            <a:endParaRPr lang="pl-PL" sz="2400" b="1" dirty="0">
              <a:solidFill>
                <a:srgbClr val="0000CC"/>
              </a:solidFill>
            </a:endParaRPr>
          </a:p>
        </p:txBody>
      </p:sp>
      <p:sp>
        <p:nvSpPr>
          <p:cNvPr id="13" name="Zwój poziomy 12"/>
          <p:cNvSpPr/>
          <p:nvPr/>
        </p:nvSpPr>
        <p:spPr>
          <a:xfrm>
            <a:off x="2358892" y="252239"/>
            <a:ext cx="4716000" cy="720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algn="just"/>
            <a:r>
              <a:rPr lang="pl-PL" sz="2800" b="1" i="1" dirty="0" smtClean="0">
                <a:solidFill>
                  <a:srgbClr val="0000CC"/>
                </a:solidFill>
              </a:rPr>
              <a:t> Uroczystość 04.06 1990 rok… 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162124" y="3204567"/>
            <a:ext cx="313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u="sng" dirty="0" smtClean="0">
                <a:solidFill>
                  <a:srgbClr val="990000"/>
                </a:solidFill>
              </a:rPr>
              <a:t>4 czerwca  1990 r.</a:t>
            </a:r>
          </a:p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 Po ponad 50 latach odbyła się pierwsza uroczystość patriotyczno – religijna tak jak to było                w tradycji łososińskich szkół. </a:t>
            </a:r>
            <a:endParaRPr lang="pl-PL" sz="24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954212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lum bright="40000" contrast="10000"/>
          </a:blip>
          <a:srcRect/>
          <a:stretch>
            <a:fillRect/>
          </a:stretch>
        </p:blipFill>
        <p:spPr bwMode="auto">
          <a:xfrm>
            <a:off x="234132" y="252239"/>
            <a:ext cx="10152000" cy="6822479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" name="Picture 1" descr="G:\NOWE zdj. Pomnika, Kościoła WIdoki łososiny\urny zdj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292252" y="1404367"/>
            <a:ext cx="4023000" cy="5364000"/>
          </a:xfrm>
          <a:prstGeom prst="roundRect">
            <a:avLst/>
          </a:prstGeom>
          <a:noFill/>
        </p:spPr>
      </p:pic>
      <p:pic>
        <p:nvPicPr>
          <p:cNvPr id="15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89303">
            <a:off x="294683" y="6073776"/>
            <a:ext cx="756000" cy="1151376"/>
          </a:xfrm>
          <a:prstGeom prst="rect">
            <a:avLst/>
          </a:prstGeom>
          <a:noFill/>
        </p:spPr>
      </p:pic>
      <p:sp>
        <p:nvSpPr>
          <p:cNvPr id="13" name="Zwój poziomy 12"/>
          <p:cNvSpPr/>
          <p:nvPr/>
        </p:nvSpPr>
        <p:spPr>
          <a:xfrm>
            <a:off x="703228" y="324351"/>
            <a:ext cx="9252000" cy="936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algn="just"/>
            <a:r>
              <a:rPr lang="pl-PL" sz="2400" b="1" i="1" dirty="0" smtClean="0">
                <a:solidFill>
                  <a:srgbClr val="0000CC"/>
                </a:solidFill>
              </a:rPr>
              <a:t>W 2001 roku w cokole Pomnika umieściliśmy urny z ziemią i prochami              z Katyniu, Orląt Lwowskich, Monte Cassino a w 2013 roku z Porycka </a:t>
            </a:r>
            <a:r>
              <a:rPr lang="pl-PL" sz="2800" b="1" i="1" dirty="0" smtClean="0">
                <a:solidFill>
                  <a:srgbClr val="0000CC"/>
                </a:solidFill>
              </a:rPr>
              <a:t>… 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738188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Podobny obraz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89303">
            <a:off x="294683" y="6073776"/>
            <a:ext cx="756000" cy="1151376"/>
          </a:xfrm>
          <a:prstGeom prst="rect">
            <a:avLst/>
          </a:prstGeom>
          <a:noFill/>
        </p:spPr>
      </p:pic>
      <p:sp>
        <p:nvSpPr>
          <p:cNvPr id="13" name="Zwój poziomy 12"/>
          <p:cNvSpPr/>
          <p:nvPr/>
        </p:nvSpPr>
        <p:spPr>
          <a:xfrm>
            <a:off x="1963116" y="324351"/>
            <a:ext cx="7128000" cy="936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algn="just"/>
            <a:r>
              <a:rPr lang="pl-PL" sz="2400" b="1" i="1" dirty="0" smtClean="0">
                <a:solidFill>
                  <a:srgbClr val="0000CC"/>
                </a:solidFill>
              </a:rPr>
              <a:t>Obok Pomnika posadziliśmy dwa  DĘBY PAMIĘCI… </a:t>
            </a:r>
            <a:endParaRPr lang="pl-PL" sz="2800" b="1" i="1" dirty="0" smtClean="0">
              <a:solidFill>
                <a:srgbClr val="0000CC"/>
              </a:solidFill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738188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87042" name="Picture 2" descr="C:\Users\avans\Desktop\EWA 3\16.04. 0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203" y="1404367"/>
            <a:ext cx="4284000" cy="3213000"/>
          </a:xfrm>
          <a:prstGeom prst="rect">
            <a:avLst/>
          </a:prstGeom>
          <a:noFill/>
        </p:spPr>
      </p:pic>
      <p:pic>
        <p:nvPicPr>
          <p:cNvPr id="87043" name="Picture 3" descr="C:\Users\avans\Desktop\EWA 3\16.04. 072.jpg"/>
          <p:cNvPicPr>
            <a:picLocks noChangeAspect="1" noChangeArrowheads="1"/>
          </p:cNvPicPr>
          <p:nvPr/>
        </p:nvPicPr>
        <p:blipFill>
          <a:blip r:embed="rId5" cstate="print"/>
          <a:srcRect l="7759" t="29310" r="11218"/>
          <a:stretch>
            <a:fillRect/>
          </a:stretch>
        </p:blipFill>
        <p:spPr bwMode="auto">
          <a:xfrm>
            <a:off x="5346700" y="1404367"/>
            <a:ext cx="4896544" cy="3204000"/>
          </a:xfrm>
          <a:prstGeom prst="rect">
            <a:avLst/>
          </a:prstGeom>
          <a:noFill/>
        </p:spPr>
      </p:pic>
      <p:sp>
        <p:nvSpPr>
          <p:cNvPr id="18" name="pole tekstowe 17"/>
          <p:cNvSpPr txBox="1"/>
          <p:nvPr/>
        </p:nvSpPr>
        <p:spPr>
          <a:xfrm>
            <a:off x="1314252" y="5748654"/>
            <a:ext cx="831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i="1" dirty="0" smtClean="0">
                <a:solidFill>
                  <a:srgbClr val="0000FF"/>
                </a:solidFill>
              </a:rPr>
              <a:t>W kwietniu 2010 roku posadziliśmy dwa Dęby Pamięci dla uhonorowania wszystkich naszych rodaków pomordowanych za wschodnią granicą, którzy wiernie służyli  Ojczyźnie.</a:t>
            </a:r>
            <a:endParaRPr lang="pl-PL" sz="2400" b="1" i="1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882204" y="4644727"/>
            <a:ext cx="421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dirty="0" smtClean="0"/>
              <a:t>Dąb Pamięci dla uhonorowania Generała Brygady Tadeusza GRABOWSKIEGO zamordowanego przez NKWD w 1940 roku.</a:t>
            </a:r>
            <a:endParaRPr lang="pl-PL" sz="1800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5562724" y="4644727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800" dirty="0" smtClean="0"/>
              <a:t>Dąb Pamięci dla uhonorowania Majora Hipolita GIBIŃSKIEGO zamordowanego przez NKWD w 1940 roku.</a:t>
            </a:r>
            <a:endParaRPr lang="pl-PL" sz="1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0116" y="217015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r>
              <a:rPr lang="pl-PL" sz="2400" b="1" i="1" dirty="0" smtClean="0">
                <a:solidFill>
                  <a:srgbClr val="0000CC"/>
                </a:solidFill>
              </a:rPr>
              <a:t>                                      </a:t>
            </a:r>
            <a:r>
              <a:rPr lang="pl-PL" sz="2400" b="1" dirty="0" smtClean="0">
                <a:solidFill>
                  <a:srgbClr val="0000CC"/>
                </a:solidFill>
              </a:rPr>
              <a:t>  RADOŚĆ  MŁODEGO POKOLENIA… </a:t>
            </a:r>
          </a:p>
        </p:txBody>
      </p:sp>
      <p:pic>
        <p:nvPicPr>
          <p:cNvPr id="23554" name="Picture 2" descr="11 listopada – Narodowe Święto Niepodległości – Rzymskokatolicka Parafia  Matki Boskiej Częstochowskiej w Ksawerowie"/>
          <p:cNvPicPr>
            <a:picLocks noChangeAspect="1" noChangeArrowheads="1"/>
          </p:cNvPicPr>
          <p:nvPr/>
        </p:nvPicPr>
        <p:blipFill>
          <a:blip r:embed="rId3" cstate="print"/>
          <a:srcRect t="3904" b="14104"/>
          <a:stretch>
            <a:fillRect/>
          </a:stretch>
        </p:blipFill>
        <p:spPr bwMode="auto">
          <a:xfrm>
            <a:off x="1423124" y="972319"/>
            <a:ext cx="7740000" cy="3024336"/>
          </a:xfrm>
          <a:prstGeom prst="round2SameRect">
            <a:avLst/>
          </a:prstGeom>
          <a:noFill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244" y="3924647"/>
            <a:ext cx="10116000" cy="296006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Łącznik prosty 7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070774">
            <a:off x="249304" y="6230010"/>
            <a:ext cx="756000" cy="1151376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289023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594172" y="490910"/>
            <a:ext cx="9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 smtClean="0">
                <a:solidFill>
                  <a:srgbClr val="0000CC"/>
                </a:solidFill>
              </a:rPr>
              <a:t>KOLEJNI DYREKTORZY, KSIĘŻA, NAUCZYCIELE, RODZICE, PRZEDSTAWICIELE WŁADZ I ORGANIZACJI PRZEKAZUJĄ HISTORIĘ UCZĄC SZACUNKU i PAMIĘCI </a:t>
            </a:r>
            <a:endParaRPr lang="pl-PL" sz="2200" b="1" dirty="0">
              <a:solidFill>
                <a:srgbClr val="0000CC"/>
              </a:solidFill>
            </a:endParaRPr>
          </a:p>
        </p:txBody>
      </p:sp>
      <p:pic>
        <p:nvPicPr>
          <p:cNvPr id="13" name="Obraz 12" descr="C:\Users\avans\Desktop\Uroczystosci patriotyczne\Miesiąc Pamięci 2010\16.04. 061.jpg"/>
          <p:cNvPicPr/>
          <p:nvPr/>
        </p:nvPicPr>
        <p:blipFill>
          <a:blip r:embed="rId3" cstate="print">
            <a:lum bright="10000"/>
          </a:blip>
          <a:srcRect l="19052" t="14257" r="12158"/>
          <a:stretch>
            <a:fillRect/>
          </a:stretch>
        </p:blipFill>
        <p:spPr bwMode="auto">
          <a:xfrm>
            <a:off x="3906540" y="1332359"/>
            <a:ext cx="3096000" cy="273599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29697" name="Picture 1" descr="G:\NOWE - MPN\Zdjęcia z MPN\Miesiąc Pamięci 2010\16.04. 053.jpg"/>
          <p:cNvPicPr>
            <a:picLocks noChangeAspect="1" noChangeArrowheads="1"/>
          </p:cNvPicPr>
          <p:nvPr/>
        </p:nvPicPr>
        <p:blipFill>
          <a:blip r:embed="rId4" cstate="print"/>
          <a:srcRect l="6250"/>
          <a:stretch>
            <a:fillRect/>
          </a:stretch>
        </p:blipFill>
        <p:spPr bwMode="auto">
          <a:xfrm>
            <a:off x="7074892" y="4212679"/>
            <a:ext cx="3240360" cy="2592288"/>
          </a:xfrm>
          <a:prstGeom prst="rect">
            <a:avLst/>
          </a:prstGeom>
          <a:noFill/>
        </p:spPr>
      </p:pic>
      <p:pic>
        <p:nvPicPr>
          <p:cNvPr id="28673" name="Picture 1" descr="G:\NOWE - MPN\Zdjęcia z MPN\Miesiąc Pamięci 2010 zdj. Deby Pamięci\16.04. 030.jpg"/>
          <p:cNvPicPr>
            <a:picLocks noChangeAspect="1" noChangeArrowheads="1"/>
          </p:cNvPicPr>
          <p:nvPr/>
        </p:nvPicPr>
        <p:blipFill>
          <a:blip r:embed="rId5" cstate="print"/>
          <a:srcRect r="5556"/>
          <a:stretch>
            <a:fillRect/>
          </a:stretch>
        </p:blipFill>
        <p:spPr bwMode="auto">
          <a:xfrm>
            <a:off x="498162" y="4212679"/>
            <a:ext cx="3264362" cy="2592288"/>
          </a:xfrm>
          <a:prstGeom prst="rect">
            <a:avLst/>
          </a:prstGeom>
          <a:noFill/>
        </p:spPr>
      </p:pic>
      <p:pic>
        <p:nvPicPr>
          <p:cNvPr id="2" name="Picture 1" descr="G:\NOWE - MPN\Zdjęcia z MPN\Miesiąc Pamięci 2010 zdj. Deby Pamięci\16.04. 050.jpg"/>
          <p:cNvPicPr>
            <a:picLocks noChangeAspect="1" noChangeArrowheads="1"/>
          </p:cNvPicPr>
          <p:nvPr/>
        </p:nvPicPr>
        <p:blipFill>
          <a:blip r:embed="rId6" cstate="print"/>
          <a:srcRect r="8333"/>
          <a:stretch>
            <a:fillRect/>
          </a:stretch>
        </p:blipFill>
        <p:spPr bwMode="auto">
          <a:xfrm>
            <a:off x="3834532" y="4212679"/>
            <a:ext cx="3168352" cy="2592288"/>
          </a:xfrm>
          <a:prstGeom prst="rect">
            <a:avLst/>
          </a:prstGeom>
          <a:noFill/>
        </p:spPr>
      </p:pic>
      <p:pic>
        <p:nvPicPr>
          <p:cNvPr id="3" name="Picture 1" descr="G:\NOWE - MPN\Zdjęcia z MPN\MPN - 24.04.2018\DSC_0379.JPG"/>
          <p:cNvPicPr>
            <a:picLocks noChangeAspect="1" noChangeArrowheads="1"/>
          </p:cNvPicPr>
          <p:nvPr/>
        </p:nvPicPr>
        <p:blipFill>
          <a:blip r:embed="rId7" cstate="print"/>
          <a:srcRect t="2655" r="25856" b="4405"/>
          <a:stretch>
            <a:fillRect/>
          </a:stretch>
        </p:blipFill>
        <p:spPr bwMode="auto">
          <a:xfrm>
            <a:off x="522164" y="1332359"/>
            <a:ext cx="3282836" cy="2736000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89303">
            <a:off x="294684" y="6073776"/>
            <a:ext cx="756000" cy="1151377"/>
          </a:xfrm>
          <a:prstGeom prst="rect">
            <a:avLst/>
          </a:prstGeom>
          <a:noFill/>
        </p:spPr>
      </p:pic>
      <p:pic>
        <p:nvPicPr>
          <p:cNvPr id="15" name="Picture 3" descr="C:\Users\avans\Desktop\ZDJĘCIA do 100 leciq\zdj. uroczyst 1992 nadanie Imienia\Dyrektor Kwietniowski 1.jpg"/>
          <p:cNvPicPr>
            <a:picLocks noChangeAspect="1" noChangeArrowheads="1"/>
          </p:cNvPicPr>
          <p:nvPr/>
        </p:nvPicPr>
        <p:blipFill>
          <a:blip r:embed="rId9" cstate="print"/>
          <a:srcRect t="7156" b="33208"/>
          <a:stretch>
            <a:fillRect/>
          </a:stretch>
        </p:blipFill>
        <p:spPr bwMode="auto">
          <a:xfrm>
            <a:off x="7074892" y="1332359"/>
            <a:ext cx="3165926" cy="2736000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594172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rgbClr val="F6E694"/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/>
          <p:cNvPicPr/>
          <p:nvPr/>
        </p:nvPicPr>
        <p:blipFill>
          <a:blip r:embed="rId2" cstate="print">
            <a:grayscl/>
            <a:lum bright="10000"/>
          </a:blip>
          <a:srcRect t="-1383" r="3803" b="35190"/>
          <a:stretch>
            <a:fillRect/>
          </a:stretch>
        </p:blipFill>
        <p:spPr bwMode="auto">
          <a:xfrm>
            <a:off x="855535" y="1339323"/>
            <a:ext cx="9206889" cy="1369515"/>
          </a:xfrm>
          <a:prstGeom prst="round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Obraz 7" descr="C:\Users\avans\Desktop\Uroczystosci patriotyczne\NŚŃ - zdjęcia, filmy, prezentacja\Święto Niepodległości - 05.11.2013 Łososina G\DSC01180.JPG"/>
          <p:cNvPicPr/>
          <p:nvPr/>
        </p:nvPicPr>
        <p:blipFill>
          <a:blip r:embed="rId3" cstate="print">
            <a:lum bright="20000" contrast="30000"/>
          </a:blip>
          <a:srcRect l="21039" t="2946" r="41879" b="72308"/>
          <a:stretch>
            <a:fillRect/>
          </a:stretch>
        </p:blipFill>
        <p:spPr bwMode="auto">
          <a:xfrm>
            <a:off x="6138788" y="3060551"/>
            <a:ext cx="4320480" cy="417646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" name="Obraz 9"/>
          <p:cNvPicPr/>
          <p:nvPr/>
        </p:nvPicPr>
        <p:blipFill>
          <a:blip r:embed="rId4" cstate="print">
            <a:duotone>
              <a:prstClr val="black"/>
              <a:srgbClr val="FFCC66">
                <a:tint val="45000"/>
                <a:satMod val="400000"/>
              </a:srgbClr>
            </a:duotone>
          </a:blip>
          <a:srcRect t="19858"/>
          <a:stretch>
            <a:fillRect/>
          </a:stretch>
        </p:blipFill>
        <p:spPr bwMode="auto">
          <a:xfrm>
            <a:off x="194858" y="1620391"/>
            <a:ext cx="3207626" cy="5616624"/>
          </a:xfrm>
          <a:prstGeom prst="teardrop">
            <a:avLst/>
          </a:prstGeom>
          <a:noFill/>
          <a:ln w="9525">
            <a:noFill/>
            <a:round/>
            <a:headEnd/>
            <a:tailEnd/>
          </a:ln>
          <a:effectLst>
            <a:softEdge rad="127000"/>
          </a:effectLst>
        </p:spPr>
      </p:pic>
      <p:cxnSp>
        <p:nvCxnSpPr>
          <p:cNvPr id="13" name="Łącznik prosty 12"/>
          <p:cNvCxnSpPr/>
          <p:nvPr/>
        </p:nvCxnSpPr>
        <p:spPr>
          <a:xfrm>
            <a:off x="967814" y="4177220"/>
            <a:ext cx="336837" cy="3774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Łącznik prosty 19"/>
          <p:cNvCxnSpPr/>
          <p:nvPr/>
        </p:nvCxnSpPr>
        <p:spPr>
          <a:xfrm>
            <a:off x="1080094" y="4316529"/>
            <a:ext cx="224559" cy="25839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Łącznik prosty 34"/>
          <p:cNvCxnSpPr/>
          <p:nvPr/>
        </p:nvCxnSpPr>
        <p:spPr>
          <a:xfrm flipV="1">
            <a:off x="967814" y="3602000"/>
            <a:ext cx="0" cy="1786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Łącznik prosty 38"/>
          <p:cNvCxnSpPr/>
          <p:nvPr/>
        </p:nvCxnSpPr>
        <p:spPr>
          <a:xfrm flipH="1">
            <a:off x="1375087" y="3220550"/>
            <a:ext cx="112279" cy="1190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Łącznik prosty 44"/>
          <p:cNvCxnSpPr/>
          <p:nvPr/>
        </p:nvCxnSpPr>
        <p:spPr>
          <a:xfrm flipV="1">
            <a:off x="6642844" y="5580831"/>
            <a:ext cx="112279" cy="5954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Łącznik prosty 45"/>
          <p:cNvCxnSpPr/>
          <p:nvPr/>
        </p:nvCxnSpPr>
        <p:spPr>
          <a:xfrm flipV="1">
            <a:off x="6714852" y="4572719"/>
            <a:ext cx="72008" cy="10801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rostokąt zaokrąglony 13"/>
          <p:cNvSpPr/>
          <p:nvPr/>
        </p:nvSpPr>
        <p:spPr>
          <a:xfrm>
            <a:off x="3114452" y="5292799"/>
            <a:ext cx="3240360" cy="432048"/>
          </a:xfrm>
          <a:prstGeom prst="roundRect">
            <a:avLst>
              <a:gd name="adj" fmla="val 2050"/>
            </a:avLst>
          </a:prstGeom>
          <a:solidFill>
            <a:srgbClr val="F6E694"/>
          </a:solidFill>
          <a:effectLst>
            <a:softEdge rad="1270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04294" tIns="52147" rIns="104294" bIns="52147" rtlCol="0" anchor="ctr"/>
          <a:lstStyle/>
          <a:p>
            <a:pPr algn="ctr"/>
            <a:endParaRPr lang="pl-PL" sz="2800" b="1" dirty="0" smtClean="0">
              <a:solidFill>
                <a:srgbClr val="0070C0"/>
              </a:solidFill>
            </a:endParaRPr>
          </a:p>
          <a:p>
            <a:pPr algn="ctr"/>
            <a:endParaRPr lang="pl-PL" sz="2800" b="1" dirty="0" smtClean="0">
              <a:solidFill>
                <a:srgbClr val="0070C0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0000FF"/>
                </a:solidFill>
              </a:rPr>
              <a:t>PAMIĘĆ</a:t>
            </a:r>
          </a:p>
          <a:p>
            <a:pPr algn="ctr"/>
            <a:r>
              <a:rPr lang="pl-PL" sz="3600" b="1" dirty="0" smtClean="0">
                <a:solidFill>
                  <a:srgbClr val="0000FF"/>
                </a:solidFill>
              </a:rPr>
              <a:t>i </a:t>
            </a:r>
          </a:p>
          <a:p>
            <a:pPr algn="ctr"/>
            <a:r>
              <a:rPr lang="pl-PL" sz="3600" b="1" dirty="0" smtClean="0">
                <a:solidFill>
                  <a:srgbClr val="0000FF"/>
                </a:solidFill>
              </a:rPr>
              <a:t>SZACUNEK</a:t>
            </a:r>
          </a:p>
          <a:p>
            <a:pPr algn="ctr"/>
            <a:r>
              <a:rPr lang="pl-PL" sz="3600" b="1" dirty="0" smtClean="0">
                <a:solidFill>
                  <a:srgbClr val="0000FF"/>
                </a:solidFill>
              </a:rPr>
              <a:t>LEGIONISTOM</a:t>
            </a:r>
          </a:p>
          <a:p>
            <a:pPr algn="ctr"/>
            <a:endParaRPr lang="pl-PL" sz="2800" b="1" dirty="0" smtClean="0">
              <a:solidFill>
                <a:srgbClr val="0000FF"/>
              </a:solidFill>
            </a:endParaRPr>
          </a:p>
          <a:p>
            <a:pPr algn="ctr"/>
            <a:endParaRPr lang="pl-PL" sz="1800" b="1" dirty="0" smtClean="0"/>
          </a:p>
          <a:p>
            <a:pPr algn="ctr"/>
            <a:r>
              <a:rPr lang="pl-PL" b="1" dirty="0" smtClean="0">
                <a:solidFill>
                  <a:srgbClr val="0000FF"/>
                </a:solidFill>
              </a:rPr>
              <a:t>ŁOSOSINA GÓRNA</a:t>
            </a:r>
          </a:p>
          <a:p>
            <a:pPr algn="ctr"/>
            <a:r>
              <a:rPr lang="pl-PL" b="1" dirty="0" smtClean="0">
                <a:solidFill>
                  <a:srgbClr val="0000FF"/>
                </a:solidFill>
              </a:rPr>
              <a:t>11.11.2020</a:t>
            </a:r>
          </a:p>
          <a:p>
            <a:pPr algn="ctr"/>
            <a:endParaRPr lang="pl-PL" sz="2800" b="1" dirty="0" smtClean="0"/>
          </a:p>
          <a:p>
            <a:pPr algn="ctr"/>
            <a:endParaRPr lang="pl-PL" sz="2800" b="1" dirty="0" smtClean="0"/>
          </a:p>
          <a:p>
            <a:pPr algn="ctr"/>
            <a:endParaRPr lang="pl-PL" sz="1800" b="1" dirty="0">
              <a:solidFill>
                <a:srgbClr val="FF0000"/>
              </a:solidFill>
            </a:endParaRPr>
          </a:p>
        </p:txBody>
      </p:sp>
      <p:cxnSp>
        <p:nvCxnSpPr>
          <p:cNvPr id="25" name="Łącznik prosty 24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Łącznik prosty 29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/>
          <p:cNvCxnSpPr/>
          <p:nvPr/>
        </p:nvCxnSpPr>
        <p:spPr>
          <a:xfrm>
            <a:off x="1476924" y="3678799"/>
            <a:ext cx="203672" cy="203666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Łącznik prosty 62"/>
          <p:cNvCxnSpPr/>
          <p:nvPr/>
        </p:nvCxnSpPr>
        <p:spPr>
          <a:xfrm flipH="1">
            <a:off x="1375087" y="3373299"/>
            <a:ext cx="10443" cy="25458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94926">
            <a:off x="303123" y="6135058"/>
            <a:ext cx="756000" cy="1169585"/>
          </a:xfrm>
          <a:prstGeom prst="rect">
            <a:avLst/>
          </a:prstGeom>
          <a:noFill/>
        </p:spPr>
      </p:pic>
      <p:cxnSp>
        <p:nvCxnSpPr>
          <p:cNvPr id="29" name="Łącznik prosty 28"/>
          <p:cNvCxnSpPr/>
          <p:nvPr/>
        </p:nvCxnSpPr>
        <p:spPr>
          <a:xfrm flipV="1">
            <a:off x="1069579" y="3220549"/>
            <a:ext cx="224559" cy="1786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" descr="Obraz może zawierać: góra, niebo, drzewo, roślina, trawa, na zewnątrz i przyroda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t="11029" b="29414"/>
          <a:stretch>
            <a:fillRect/>
          </a:stretch>
        </p:blipFill>
        <p:spPr bwMode="auto">
          <a:xfrm>
            <a:off x="0" y="396255"/>
            <a:ext cx="10793439" cy="277337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1" name="Picture 12" descr="http://www.ticinotoday.ch/sites/default/files/field/image/cielo.jpg"/>
          <p:cNvPicPr>
            <a:picLocks noChangeAspect="1" noChangeArrowheads="1"/>
          </p:cNvPicPr>
          <p:nvPr/>
        </p:nvPicPr>
        <p:blipFill>
          <a:blip r:embed="rId7" cstate="print">
            <a:lum bright="30000"/>
          </a:blip>
          <a:srcRect/>
          <a:stretch>
            <a:fillRect/>
          </a:stretch>
        </p:blipFill>
        <p:spPr bwMode="auto">
          <a:xfrm>
            <a:off x="-304660" y="-323825"/>
            <a:ext cx="11412000" cy="131444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8" name="Łza 37"/>
          <p:cNvSpPr/>
          <p:nvPr/>
        </p:nvSpPr>
        <p:spPr>
          <a:xfrm>
            <a:off x="12547500" y="3852639"/>
            <a:ext cx="914400" cy="914400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ole tekstowe 2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0658" name="Picture 2" descr="G:\NOWE - NŚN w ŁG zdjęcia\NŚŃ - zdjęcia, filmy, prezentacja\NŚN - 09,11. 2005 obecny gen. Bronisław Kwiatkowski\P1010002.JPG"/>
          <p:cNvPicPr>
            <a:picLocks noChangeAspect="1" noChangeArrowheads="1"/>
          </p:cNvPicPr>
          <p:nvPr/>
        </p:nvPicPr>
        <p:blipFill>
          <a:blip r:embed="rId3" cstate="print"/>
          <a:srcRect t="20404"/>
          <a:stretch>
            <a:fillRect/>
          </a:stretch>
        </p:blipFill>
        <p:spPr bwMode="auto">
          <a:xfrm>
            <a:off x="306140" y="1126075"/>
            <a:ext cx="10116000" cy="6038932"/>
          </a:xfrm>
          <a:prstGeom prst="round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594172" y="324247"/>
            <a:ext cx="957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PRZYGOTOWANIE DO WYMARSZU </a:t>
            </a:r>
          </a:p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DZIECI, MŁODZIEŻ  SZKOLNA i ZAPROSZENI UCZESTNICY</a:t>
            </a:r>
            <a:endParaRPr lang="pl-PL" b="1" dirty="0">
              <a:solidFill>
                <a:srgbClr val="0000CC"/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88555" y="6247239"/>
            <a:ext cx="756000" cy="1151376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08223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9634" name="Picture 2" descr="G:\NOWE - NŚN w ŁG zdjęcia\NŚŃ - zdjęcia, filmy, prezentacja\NŚN - 09,11. 2005 obecny gen. Bronisław Kwiatkowski\P1010001.JPG"/>
          <p:cNvPicPr>
            <a:picLocks noChangeAspect="1" noChangeArrowheads="1"/>
          </p:cNvPicPr>
          <p:nvPr/>
        </p:nvPicPr>
        <p:blipFill>
          <a:blip r:embed="rId3" cstate="print"/>
          <a:srcRect t="9033"/>
          <a:stretch>
            <a:fillRect/>
          </a:stretch>
        </p:blipFill>
        <p:spPr bwMode="auto">
          <a:xfrm>
            <a:off x="738188" y="756295"/>
            <a:ext cx="9288000" cy="6336704"/>
          </a:xfrm>
          <a:prstGeom prst="round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883188" y="36215"/>
            <a:ext cx="885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KOMPANIA HONOROWA </a:t>
            </a:r>
          </a:p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6 BRYGADA POWIETRZNODESANTOWA z KRAKOWA</a:t>
            </a:r>
            <a:endParaRPr lang="pl-PL" sz="2400" b="1" dirty="0">
              <a:solidFill>
                <a:srgbClr val="0000CC"/>
              </a:solidFill>
            </a:endParaRPr>
          </a:p>
        </p:txBody>
      </p:sp>
      <p:cxnSp>
        <p:nvCxnSpPr>
          <p:cNvPr id="7" name="Łącznik prosty 6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89303">
            <a:off x="222675" y="6096750"/>
            <a:ext cx="756000" cy="1151376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0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163284" y="108223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578" name="Picture 2" descr="C:\Users\avans\Desktop\do gazetki NSN 11.11.20\POMNIK - ZDJECIA\zdj str. deleg. Strzelec,KL.wojskowa, ORKIEST\DSC057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244" y="3852639"/>
            <a:ext cx="3600000" cy="2700850"/>
          </a:xfrm>
          <a:prstGeom prst="rect">
            <a:avLst/>
          </a:prstGeom>
          <a:noFill/>
        </p:spPr>
      </p:pic>
      <p:pic>
        <p:nvPicPr>
          <p:cNvPr id="24577" name="Picture 1" descr="C:\Users\avans\Desktop\do gazetki NSN 11.11.20\POMNIK - ZDJECIA\zdj str. deleg. Strzelec,KL.wojskowa, ORKIEST\DSC057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140" y="3708623"/>
            <a:ext cx="3600000" cy="2700849"/>
          </a:xfrm>
          <a:prstGeom prst="rect">
            <a:avLst/>
          </a:prstGeom>
          <a:noFill/>
        </p:spPr>
      </p:pic>
      <p:pic>
        <p:nvPicPr>
          <p:cNvPr id="7" name="Picture 1" descr="C:\Users\avans\Desktop\do gazetki NSN 11.11.20\POMNIK - ZDJECIA\KOLAŻ - POMNIK\POMNIK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3978548" y="2052439"/>
            <a:ext cx="2592288" cy="3456384"/>
          </a:xfrm>
          <a:prstGeom prst="round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458268" y="396255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WYJŚCIE ZE SZKOŁY NA UROCZYSTOŚĆ</a:t>
            </a:r>
            <a:endParaRPr lang="pl-PL" sz="2400" b="1" dirty="0">
              <a:solidFill>
                <a:srgbClr val="0000CC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140" y="972319"/>
            <a:ext cx="3600000" cy="270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" descr="C:\Users\avans\Desktop\do gazetki NSN 11.11.20\POMNIK - ZDJECIA\zdj str. deleg. Strzelec,KL.wojskowa, ORKIEST\DSC05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244" y="1116335"/>
            <a:ext cx="3600000" cy="2700850"/>
          </a:xfrm>
          <a:prstGeom prst="rect">
            <a:avLst/>
          </a:prstGeom>
          <a:noFill/>
        </p:spPr>
      </p:pic>
      <p:pic>
        <p:nvPicPr>
          <p:cNvPr id="11" name="Picture 2" descr="Podobny obraz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89303">
            <a:off x="4818871" y="5420038"/>
            <a:ext cx="1116000" cy="1699646"/>
          </a:xfrm>
          <a:prstGeom prst="rect">
            <a:avLst/>
          </a:prstGeom>
          <a:noFill/>
        </p:spPr>
      </p:pic>
      <p:cxnSp>
        <p:nvCxnSpPr>
          <p:cNvPr id="12" name="Łącznik prosty 11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/>
          <p:cNvSpPr txBox="1"/>
          <p:nvPr/>
        </p:nvSpPr>
        <p:spPr>
          <a:xfrm>
            <a:off x="0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4577" name="Picture 1" descr="G:\NOWE - NŚN w ŁG zdjęcia\NŚŃ - zdjęcia, filmy, prezentacja\NŚN - 09,11. 2005 obecny gen. Bronisław Kwiatkowski\P1010004.JPG"/>
          <p:cNvPicPr>
            <a:picLocks noChangeAspect="1" noChangeArrowheads="1"/>
          </p:cNvPicPr>
          <p:nvPr/>
        </p:nvPicPr>
        <p:blipFill>
          <a:blip r:embed="rId3" cstate="print"/>
          <a:srcRect t="2105"/>
          <a:stretch>
            <a:fillRect/>
          </a:stretch>
        </p:blipFill>
        <p:spPr bwMode="auto">
          <a:xfrm>
            <a:off x="738188" y="396255"/>
            <a:ext cx="9120000" cy="6695984"/>
          </a:xfrm>
          <a:prstGeom prst="roundRect">
            <a:avLst/>
          </a:prstGeom>
          <a:noFill/>
        </p:spPr>
      </p:pic>
      <p:cxnSp>
        <p:nvCxnSpPr>
          <p:cNvPr id="6" name="Łącznik prosty 5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67995">
            <a:off x="267181" y="6199109"/>
            <a:ext cx="756000" cy="1151376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1682" name="Picture 2" descr="G:\NOWE - NŚN w ŁG zdjęcia\NŚŃ - zdjęcia, filmy, prezentacja\NŚN - 09,11. 2005 obecny gen. Bronisław Kwiatkowski\P10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324247"/>
            <a:ext cx="9120000" cy="6840000"/>
          </a:xfrm>
          <a:prstGeom prst="roundRect">
            <a:avLst/>
          </a:prstGeom>
          <a:noFill/>
        </p:spPr>
      </p:pic>
      <p:cxnSp>
        <p:nvCxnSpPr>
          <p:cNvPr id="6" name="Łącznik prosty 5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67995">
            <a:off x="339189" y="6115433"/>
            <a:ext cx="756000" cy="1151376"/>
          </a:xfrm>
          <a:prstGeom prst="rect">
            <a:avLst/>
          </a:prstGeom>
          <a:noFill/>
        </p:spPr>
      </p:pic>
      <p:cxnSp>
        <p:nvCxnSpPr>
          <p:cNvPr id="8" name="Łącznik prosty 7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72706" name="Picture 2" descr="G:\NOWE - NŚN w ŁG zdjęcia\NŚŃ - zdjęcia, filmy, prezentacja\NŚN - 09,11. 2005 obecny gen. Bronisław Kwiatkowski\P10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324247"/>
            <a:ext cx="9120000" cy="6840000"/>
          </a:xfrm>
          <a:prstGeom prst="roundRect">
            <a:avLst/>
          </a:prstGeom>
          <a:noFill/>
        </p:spPr>
      </p:pic>
      <p:cxnSp>
        <p:nvCxnSpPr>
          <p:cNvPr id="6" name="Łącznik prosty 5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67995">
            <a:off x="339189" y="6115433"/>
            <a:ext cx="756000" cy="1151376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2" descr="G:\NOWE - NŚN w ŁG zdjęcia\NŚŃ - zdjęcia, filmy, prezentacja\2008-11-13, 7 listopada 2008\7 listopada 2008 006.jpg"/>
          <p:cNvPicPr>
            <a:picLocks noChangeAspect="1" noChangeArrowheads="1"/>
          </p:cNvPicPr>
          <p:nvPr/>
        </p:nvPicPr>
        <p:blipFill>
          <a:blip r:embed="rId3" cstate="print"/>
          <a:srcRect t="10986"/>
          <a:stretch>
            <a:fillRect/>
          </a:stretch>
        </p:blipFill>
        <p:spPr bwMode="auto">
          <a:xfrm>
            <a:off x="450156" y="580553"/>
            <a:ext cx="9648000" cy="6440438"/>
          </a:xfrm>
          <a:prstGeom prst="roundRect">
            <a:avLst/>
          </a:prstGeom>
          <a:noFill/>
        </p:spPr>
      </p:pic>
      <p:cxnSp>
        <p:nvCxnSpPr>
          <p:cNvPr id="7" name="Łącznik prosty 6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67995">
            <a:off x="267181" y="6187441"/>
            <a:ext cx="756000" cy="1151376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162124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7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156" y="1188343"/>
            <a:ext cx="3996000" cy="29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 descr="G:\NOWE - NŚN w ŁG zdjęcia\NŚŃ - zdjęcia, filmy, prezentacja\10.11.2009\DSC01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8268" y="4212679"/>
            <a:ext cx="3852000" cy="2889000"/>
          </a:xfrm>
          <a:prstGeom prst="rect">
            <a:avLst/>
          </a:prstGeom>
          <a:noFill/>
        </p:spPr>
      </p:pic>
      <p:pic>
        <p:nvPicPr>
          <p:cNvPr id="11" name="Picture 1" descr="G:\NOWE - NŚN w ŁG zdjęcia\NŚŃ - zdjęcia, filmy, prezentacja\NŚN - 09,11. 2005 obecny gen. Bronisław Kwiatkowski\P10100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0796" y="1188343"/>
            <a:ext cx="3996000" cy="2997000"/>
          </a:xfrm>
          <a:prstGeom prst="rect">
            <a:avLst/>
          </a:prstGeom>
          <a:noFill/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8748" y="4212679"/>
            <a:ext cx="3852000" cy="2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pole tekstowe 11"/>
          <p:cNvSpPr txBox="1"/>
          <p:nvPr/>
        </p:nvSpPr>
        <p:spPr>
          <a:xfrm>
            <a:off x="882204" y="180231"/>
            <a:ext cx="878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DZIĘKCZYNIENIE BOGU ZA ODZYSKANIE NIEPODLEGŁOŚCI</a:t>
            </a:r>
          </a:p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UROCZYSTA MSZA ŚWIĘTA W INTENCJI OJCZYZNY i BOHATERÓW</a:t>
            </a:r>
            <a:endParaRPr lang="pl-PL" sz="2400" b="1" dirty="0">
              <a:solidFill>
                <a:srgbClr val="0000CC"/>
              </a:solidFill>
            </a:endParaRPr>
          </a:p>
        </p:txBody>
      </p:sp>
      <p:pic>
        <p:nvPicPr>
          <p:cNvPr id="13" name="Picture 2" descr="Podobny obra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89303">
            <a:off x="222675" y="6073776"/>
            <a:ext cx="756000" cy="1151376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0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4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8" cstate="print">
            <a:lum bright="40000" contrast="20000"/>
          </a:blip>
          <a:srcRect/>
          <a:stretch>
            <a:fillRect/>
          </a:stretch>
        </p:blipFill>
        <p:spPr bwMode="auto">
          <a:xfrm>
            <a:off x="4122564" y="2988543"/>
            <a:ext cx="2500650" cy="1656000"/>
          </a:xfrm>
          <a:prstGeom prst="ellipse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162124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5538" name="Picture 2" descr="G:\NOWE - NŚN w ŁG zdjęcia\NŚŃ - zdjęcia, filmy, prezentacja\2008-11-13, 7 listopada 2008\7 listopada 2008 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156" y="972627"/>
            <a:ext cx="4032448" cy="3024028"/>
          </a:xfrm>
          <a:prstGeom prst="rect">
            <a:avLst/>
          </a:prstGeom>
          <a:noFill/>
        </p:spPr>
      </p:pic>
      <p:pic>
        <p:nvPicPr>
          <p:cNvPr id="65539" name="Picture 3" descr="G:\NOWE - NŚN w ŁG zdjęcia\NŚŃ - zdjęcia, filmy, prezentacja\10.11.2009\DSC01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0796" y="972655"/>
            <a:ext cx="4032001" cy="3024000"/>
          </a:xfrm>
          <a:prstGeom prst="rect">
            <a:avLst/>
          </a:prstGeom>
          <a:noFill/>
        </p:spPr>
      </p:pic>
      <p:cxnSp>
        <p:nvCxnSpPr>
          <p:cNvPr id="10" name="Łącznik prosty 9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540" name="Picture 4" descr="G:\NOWE - NŚN w ŁG zdjęcia\NŚŃ - zdjęcia, filmy, prezentacja\NŚN - 2001\FOTO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8788" y="4068663"/>
            <a:ext cx="4102191" cy="2736000"/>
          </a:xfrm>
          <a:prstGeom prst="rect">
            <a:avLst/>
          </a:prstGeom>
          <a:noFill/>
        </p:spPr>
      </p:pic>
      <p:pic>
        <p:nvPicPr>
          <p:cNvPr id="65541" name="Picture 5" descr="G:\NOWE - NŚN w ŁG zdjęcia\NŚŃ - zdjęcia, filmy, prezentacja\10.11.2009\DSC01110.JPG"/>
          <p:cNvPicPr>
            <a:picLocks noChangeAspect="1" noChangeArrowheads="1"/>
          </p:cNvPicPr>
          <p:nvPr/>
        </p:nvPicPr>
        <p:blipFill>
          <a:blip r:embed="rId6" cstate="print">
            <a:lum bright="20000" contrast="20000"/>
          </a:blip>
          <a:srcRect t="10128"/>
          <a:stretch>
            <a:fillRect/>
          </a:stretch>
        </p:blipFill>
        <p:spPr bwMode="auto">
          <a:xfrm>
            <a:off x="450156" y="4068663"/>
            <a:ext cx="4059092" cy="2736000"/>
          </a:xfrm>
          <a:prstGeom prst="rect">
            <a:avLst/>
          </a:prstGeom>
          <a:noFill/>
        </p:spPr>
      </p:pic>
      <p:pic>
        <p:nvPicPr>
          <p:cNvPr id="9" name="Picture 2" descr="Podobny obra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89303">
            <a:off x="5014713" y="4359966"/>
            <a:ext cx="864000" cy="1315857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1458268" y="180231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DZIECI i MŁODZIEŻ PRZEKAZUJĄ ZEBRANYM PIĘKNE           i PODNIOSŁE PROGRAMY ARTYSTYCZNE</a:t>
            </a:r>
            <a:endParaRPr lang="pl-PL" sz="2400" b="1" dirty="0">
              <a:solidFill>
                <a:srgbClr val="0000CC"/>
              </a:solidFill>
            </a:endParaRPr>
          </a:p>
        </p:txBody>
      </p:sp>
      <p:pic>
        <p:nvPicPr>
          <p:cNvPr id="29697" name="Picture 1" descr="G:\NOWE - NŚN w ŁG zdjęcia\NŚŃ - zdjęcia, filmy, prezentacja\NŚN - 09,11. 2005 obecny gen. Bronisław Kwiatkowski\P101001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38788" y="972319"/>
            <a:ext cx="4068000" cy="3051000"/>
          </a:xfrm>
          <a:prstGeom prst="rect">
            <a:avLst/>
          </a:prstGeom>
          <a:noFill/>
        </p:spPr>
      </p:pic>
      <p:pic>
        <p:nvPicPr>
          <p:cNvPr id="8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9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194572" y="2988543"/>
            <a:ext cx="2500650" cy="1656000"/>
          </a:xfrm>
          <a:prstGeom prst="ellipse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08223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6564" name="Picture 4" descr="G:\NOWE - NŚN w ŁG zdjęcia\NŚŃ - zdjęcia, filmy, prezentacja\2013.11.05. uroczystości w Łososinie Górnej\IMG_1831.JPG"/>
          <p:cNvPicPr>
            <a:picLocks noChangeAspect="1" noChangeArrowheads="1"/>
          </p:cNvPicPr>
          <p:nvPr/>
        </p:nvPicPr>
        <p:blipFill>
          <a:blip r:embed="rId3" cstate="print"/>
          <a:srcRect t="8163" b="4082"/>
          <a:stretch>
            <a:fillRect/>
          </a:stretch>
        </p:blipFill>
        <p:spPr bwMode="auto">
          <a:xfrm>
            <a:off x="3906540" y="3852639"/>
            <a:ext cx="2643918" cy="3096344"/>
          </a:xfrm>
          <a:prstGeom prst="rect">
            <a:avLst/>
          </a:prstGeom>
          <a:noFill/>
        </p:spPr>
      </p:pic>
      <p:pic>
        <p:nvPicPr>
          <p:cNvPr id="66565" name="Picture 5" descr="G:\NOWE - NŚN w ŁG zdjęcia\NŚŃ - zdjęcia, filmy, prezentacja\2013.11.05. uroczystości w Łososinie Górnej\output\IMG_1833.JPG"/>
          <p:cNvPicPr>
            <a:picLocks noChangeAspect="1" noChangeArrowheads="1"/>
          </p:cNvPicPr>
          <p:nvPr/>
        </p:nvPicPr>
        <p:blipFill>
          <a:blip r:embed="rId4" cstate="print"/>
          <a:srcRect b="8704"/>
          <a:stretch>
            <a:fillRect/>
          </a:stretch>
        </p:blipFill>
        <p:spPr bwMode="auto">
          <a:xfrm>
            <a:off x="6642844" y="4716735"/>
            <a:ext cx="3260080" cy="2232248"/>
          </a:xfrm>
          <a:prstGeom prst="rect">
            <a:avLst/>
          </a:prstGeom>
          <a:noFill/>
        </p:spPr>
      </p:pic>
      <p:pic>
        <p:nvPicPr>
          <p:cNvPr id="66566" name="Picture 6" descr="G:\NOWE - NŚN w ŁG zdjęcia\NŚŃ - zdjęcia, filmy, prezentacja\Łososina Górna  NŚN -10-11-2011\IMG_3478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94172" y="324247"/>
            <a:ext cx="3276000" cy="2184000"/>
          </a:xfrm>
          <a:prstGeom prst="rect">
            <a:avLst/>
          </a:prstGeom>
          <a:noFill/>
        </p:spPr>
      </p:pic>
      <p:pic>
        <p:nvPicPr>
          <p:cNvPr id="66567" name="Picture 7" descr="G:\NOWE - NŚN w ŁG zdjęcia\NŚŃ - zdjęcia, filmy, prezentacja\Łososina Górna  NŚN -10-11-2011\IMG_3479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594172" y="2556495"/>
            <a:ext cx="3276000" cy="2184000"/>
          </a:xfrm>
          <a:prstGeom prst="rect">
            <a:avLst/>
          </a:prstGeom>
          <a:noFill/>
        </p:spPr>
      </p:pic>
      <p:pic>
        <p:nvPicPr>
          <p:cNvPr id="66568" name="Picture 8" descr="G:\NOWE - NŚN w ŁG zdjęcia\NŚŃ - zdjęcia, filmy, prezentacja\Łososina Górna  NŚN -10-11-2011\IMG_3480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558532" y="4764983"/>
            <a:ext cx="3276000" cy="2184000"/>
          </a:xfrm>
          <a:prstGeom prst="rect">
            <a:avLst/>
          </a:prstGeom>
          <a:noFill/>
        </p:spPr>
      </p:pic>
      <p:pic>
        <p:nvPicPr>
          <p:cNvPr id="66569" name="Picture 9" descr="G:\NOWE - NŚN w ŁG zdjęcia\NŚŃ - zdjęcia, filmy, prezentacja\Łososina Górna  NŚN -10-11-2011\IMG_348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2844" y="324247"/>
            <a:ext cx="3276000" cy="2184000"/>
          </a:xfrm>
          <a:prstGeom prst="rect">
            <a:avLst/>
          </a:prstGeom>
          <a:noFill/>
        </p:spPr>
      </p:pic>
      <p:pic>
        <p:nvPicPr>
          <p:cNvPr id="66570" name="Picture 10" descr="G:\NOWE - NŚN w ŁG zdjęcia\NŚŃ - zdjęcia, filmy, prezentacja\Łososina Górna  NŚN -10-11-2011\IMG_348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42844" y="2556495"/>
            <a:ext cx="3276000" cy="2184000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3906540" y="396351"/>
            <a:ext cx="280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UDAJEMY SIĘ PRZED</a:t>
            </a:r>
          </a:p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 POMNIK LEGIONISTÓW</a:t>
            </a:r>
            <a:endParaRPr lang="pl-PL" sz="2400" b="1" dirty="0">
              <a:solidFill>
                <a:srgbClr val="0000CC"/>
              </a:solidFill>
            </a:endParaRPr>
          </a:p>
        </p:txBody>
      </p:sp>
      <p:pic>
        <p:nvPicPr>
          <p:cNvPr id="14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10" cstate="print">
            <a:lum bright="40000" contrast="20000"/>
          </a:blip>
          <a:srcRect/>
          <a:stretch>
            <a:fillRect/>
          </a:stretch>
        </p:blipFill>
        <p:spPr bwMode="auto">
          <a:xfrm>
            <a:off x="4050556" y="1620575"/>
            <a:ext cx="2500650" cy="1656000"/>
          </a:xfrm>
          <a:prstGeom prst="ellipse">
            <a:avLst/>
          </a:prstGeom>
          <a:noFill/>
        </p:spPr>
      </p:pic>
      <p:pic>
        <p:nvPicPr>
          <p:cNvPr id="15" name="Picture 2" descr="Podobny obraz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489303">
            <a:off x="4870697" y="2775790"/>
            <a:ext cx="864000" cy="1315857"/>
          </a:xfrm>
          <a:prstGeom prst="rect">
            <a:avLst/>
          </a:prstGeom>
          <a:noFill/>
        </p:spPr>
      </p:pic>
      <p:cxnSp>
        <p:nvCxnSpPr>
          <p:cNvPr id="16" name="Łącznik prosty 15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/>
          <p:cNvSpPr txBox="1"/>
          <p:nvPr/>
        </p:nvSpPr>
        <p:spPr>
          <a:xfrm>
            <a:off x="0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76000" contrast="40000"/>
          </a:blip>
          <a:srcRect b="7904"/>
          <a:stretch>
            <a:fillRect/>
          </a:stretch>
        </p:blipFill>
        <p:spPr bwMode="auto">
          <a:xfrm>
            <a:off x="-51383" y="0"/>
            <a:ext cx="10744783" cy="751186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2" name="Prostokąt zaokrąglony 11"/>
          <p:cNvSpPr/>
          <p:nvPr/>
        </p:nvSpPr>
        <p:spPr>
          <a:xfrm>
            <a:off x="90116" y="72999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Elipsa 10"/>
          <p:cNvSpPr/>
          <p:nvPr/>
        </p:nvSpPr>
        <p:spPr>
          <a:xfrm flipH="1">
            <a:off x="8731076" y="313255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94" tIns="52147" rIns="104294" bIns="52147" rtlCol="0" anchor="ctr"/>
          <a:lstStyle/>
          <a:p>
            <a:pPr algn="ctr"/>
            <a:endParaRPr lang="pl-PL"/>
          </a:p>
        </p:txBody>
      </p:sp>
      <p:pic>
        <p:nvPicPr>
          <p:cNvPr id="21505" name="Picture 1" descr="C:\Users\avans\Desktop\Mala OJCZYZNA zdjęcia\Zdjęcia dla Pawła do folderu Mała Ojczyzna\Panorama Łososiny\_DSC6078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06140" y="396253"/>
            <a:ext cx="9884567" cy="5544618"/>
          </a:xfrm>
          <a:prstGeom prst="roundRect">
            <a:avLst/>
          </a:prstGeom>
          <a:noFill/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8227020" y="468263"/>
            <a:ext cx="1980000" cy="1847835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5" name="Obraz 14"/>
          <p:cNvPicPr/>
          <p:nvPr/>
        </p:nvPicPr>
        <p:blipFill>
          <a:blip r:embed="rId5" cstate="print">
            <a:duotone>
              <a:prstClr val="black"/>
              <a:schemeClr val="accent3">
                <a:tint val="45000"/>
                <a:satMod val="400000"/>
              </a:schemeClr>
            </a:duotone>
            <a:lum bright="-10000" contrast="20000"/>
          </a:blip>
          <a:srcRect t="42638"/>
          <a:stretch>
            <a:fillRect/>
          </a:stretch>
        </p:blipFill>
        <p:spPr bwMode="auto">
          <a:xfrm>
            <a:off x="234132" y="3522906"/>
            <a:ext cx="2380794" cy="3138045"/>
          </a:xfrm>
          <a:prstGeom prst="roundRect">
            <a:avLst/>
          </a:prstGeom>
          <a:solidFill>
            <a:srgbClr val="FFCC66"/>
          </a:solidFill>
          <a:ln w="9525">
            <a:noFill/>
            <a:round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8227020" y="2268463"/>
            <a:ext cx="1980000" cy="2057343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2538388" y="4383985"/>
            <a:ext cx="7848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NASZA MAŁA OJCZYZNA – ŁOSOSINA GÓRNA </a:t>
            </a:r>
          </a:p>
          <a:p>
            <a:pPr algn="ctr"/>
            <a:r>
              <a:rPr lang="pl-PL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też miała udział w odzyskaniu niepodległości</a:t>
            </a:r>
          </a:p>
          <a:p>
            <a:pPr algn="ctr"/>
            <a:endParaRPr lang="pl-PL" sz="2600" b="1" dirty="0" smtClean="0">
              <a:solidFill>
                <a:srgbClr val="0000CC"/>
              </a:solidFill>
            </a:endParaRPr>
          </a:p>
          <a:p>
            <a:pPr algn="ctr"/>
            <a:r>
              <a:rPr lang="pl-PL" sz="2600" b="1" dirty="0" smtClean="0">
                <a:solidFill>
                  <a:srgbClr val="0000CC"/>
                </a:solidFill>
              </a:rPr>
              <a:t>Pamiątką tamtych historycznych wydarzeń </a:t>
            </a:r>
          </a:p>
          <a:p>
            <a:pPr algn="ctr"/>
            <a:r>
              <a:rPr lang="pl-PL" sz="2600" b="1" dirty="0" smtClean="0">
                <a:solidFill>
                  <a:srgbClr val="0000CC"/>
                </a:solidFill>
              </a:rPr>
              <a:t>jest POMNIK LEGIONISTÓW</a:t>
            </a:r>
            <a:endParaRPr lang="pl-PL" sz="2600" b="1" dirty="0">
              <a:solidFill>
                <a:srgbClr val="0000CC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8659068" y="3204567"/>
            <a:ext cx="11913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b="1" dirty="0" smtClean="0">
                <a:solidFill>
                  <a:srgbClr val="FF0000"/>
                </a:solidFill>
              </a:rPr>
              <a:t>ŁOSOSINA GÓRNA </a:t>
            </a:r>
            <a:endParaRPr lang="pl-PL" sz="1000" b="1" dirty="0">
              <a:solidFill>
                <a:srgbClr val="FF0000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9235132" y="3348583"/>
            <a:ext cx="8274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000" b="1" dirty="0" smtClean="0">
                <a:solidFill>
                  <a:srgbClr val="FF0000"/>
                </a:solidFill>
              </a:rPr>
              <a:t>LIMANOWA</a:t>
            </a:r>
            <a:endParaRPr lang="pl-PL" sz="1000" b="1" dirty="0">
              <a:solidFill>
                <a:srgbClr val="FF0000"/>
              </a:solidFill>
            </a:endParaRPr>
          </a:p>
        </p:txBody>
      </p:sp>
      <p:cxnSp>
        <p:nvCxnSpPr>
          <p:cNvPr id="20" name="Łącznik prosty 19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Podobny obra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146117">
            <a:off x="240753" y="6102840"/>
            <a:ext cx="756000" cy="1151377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9091116" y="2529200"/>
            <a:ext cx="25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0" dirty="0" smtClean="0">
                <a:solidFill>
                  <a:srgbClr val="FF0000"/>
                </a:solidFill>
              </a:rPr>
              <a:t>.</a:t>
            </a:r>
            <a:endParaRPr lang="pl-PL" sz="8000" dirty="0">
              <a:solidFill>
                <a:srgbClr val="FF0000"/>
              </a:solidFill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9235132" y="1404367"/>
            <a:ext cx="252000" cy="68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>
                <a:solidFill>
                  <a:srgbClr val="FF0000"/>
                </a:solidFill>
              </a:rPr>
              <a:t>.</a:t>
            </a:r>
            <a:endParaRPr lang="pl-PL" sz="4800" dirty="0">
              <a:solidFill>
                <a:srgbClr val="FF0000"/>
              </a:solidFill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08223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8610" name="Picture 2" descr="G:\NOWE - NŚN w ŁG zdjęcia\NŚŃ - zdjęcia, filmy, prezentacja\2013.11.05. uroczystości w Łososinie Górnej\IMG_1835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b="12634"/>
          <a:stretch>
            <a:fillRect/>
          </a:stretch>
        </p:blipFill>
        <p:spPr bwMode="auto">
          <a:xfrm>
            <a:off x="306140" y="756295"/>
            <a:ext cx="4560123" cy="2988000"/>
          </a:xfrm>
          <a:prstGeom prst="rect">
            <a:avLst/>
          </a:prstGeom>
          <a:noFill/>
        </p:spPr>
      </p:pic>
      <p:pic>
        <p:nvPicPr>
          <p:cNvPr id="68611" name="Picture 3" descr="G:\NOWE - NŚN w ŁG zdjęcia\NŚŃ - zdjęcia, filmy, prezentacja\Łososina Górna  NŚN -10-11-2011\IMG_3487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5922764" y="756295"/>
            <a:ext cx="4482000" cy="2988000"/>
          </a:xfrm>
          <a:prstGeom prst="rect">
            <a:avLst/>
          </a:prstGeom>
          <a:noFill/>
        </p:spPr>
      </p:pic>
      <p:pic>
        <p:nvPicPr>
          <p:cNvPr id="68612" name="Picture 4" descr="G:\NOWE - NŚN w ŁG zdjęcia\NŚŃ - zdjęcia, filmy, prezentacja\Łososina Górna  NŚN -10-11-2011\IMG_3563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 r="8517"/>
          <a:stretch>
            <a:fillRect/>
          </a:stretch>
        </p:blipFill>
        <p:spPr bwMode="auto">
          <a:xfrm>
            <a:off x="5634732" y="3852639"/>
            <a:ext cx="4297873" cy="3132000"/>
          </a:xfrm>
          <a:prstGeom prst="rect">
            <a:avLst/>
          </a:prstGeom>
          <a:noFill/>
        </p:spPr>
      </p:pic>
      <p:pic>
        <p:nvPicPr>
          <p:cNvPr id="30721" name="Picture 1" descr="G:\NOWE - NŚN w ŁG zdjęcia\NŚŃ - zdjęcia, filmy, prezentacja\2013.11.05. uroczystości w Łososinie Górnej\IMG_1854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 l="6897" b="8036"/>
          <a:stretch>
            <a:fillRect/>
          </a:stretch>
        </p:blipFill>
        <p:spPr bwMode="auto">
          <a:xfrm>
            <a:off x="614951" y="3852639"/>
            <a:ext cx="4227693" cy="3132000"/>
          </a:xfrm>
          <a:prstGeom prst="rect">
            <a:avLst/>
          </a:prstGeom>
          <a:noFill/>
        </p:spPr>
      </p:pic>
      <p:pic>
        <p:nvPicPr>
          <p:cNvPr id="8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7" cstate="print">
            <a:lum bright="40000" contrast="20000"/>
          </a:blip>
          <a:srcRect/>
          <a:stretch>
            <a:fillRect/>
          </a:stretch>
        </p:blipFill>
        <p:spPr bwMode="auto">
          <a:xfrm>
            <a:off x="4050556" y="2988543"/>
            <a:ext cx="2500650" cy="1656000"/>
          </a:xfrm>
          <a:prstGeom prst="ellipse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1243108" y="252239"/>
            <a:ext cx="777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TEMU MIEJSCU PRZYWRÓCILIŚMY GODNOŚĆ i SZACUNEK </a:t>
            </a:r>
            <a:endParaRPr lang="pl-PL" sz="2400" b="1" dirty="0">
              <a:solidFill>
                <a:srgbClr val="0000CC"/>
              </a:solidFill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Podobny obraz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89303">
            <a:off x="276575" y="6024742"/>
            <a:ext cx="756000" cy="1151376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0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t="6656" b="5334"/>
          <a:stretch>
            <a:fillRect/>
          </a:stretch>
        </p:blipFill>
        <p:spPr bwMode="auto">
          <a:xfrm>
            <a:off x="499102" y="756295"/>
            <a:ext cx="4199526" cy="2772000"/>
          </a:xfrm>
          <a:prstGeom prst="round2Same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/>
          <a:srcRect t="2667" b="9323"/>
          <a:stretch>
            <a:fillRect/>
          </a:stretch>
        </p:blipFill>
        <p:spPr bwMode="auto">
          <a:xfrm>
            <a:off x="5994772" y="3708623"/>
            <a:ext cx="4363141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3" name="Picture 1" descr="C:\Users\avans\Desktop\POMNIK - ZDJECIA\KOLAŻ - POMNIK\POCZET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6780" y="756295"/>
            <a:ext cx="4158000" cy="2772000"/>
          </a:xfrm>
          <a:prstGeom prst="round2SameRect">
            <a:avLst/>
          </a:prstGeom>
          <a:noFill/>
        </p:spPr>
      </p:pic>
      <p:pic>
        <p:nvPicPr>
          <p:cNvPr id="23554" name="Picture 2" descr="C:\Users\avans\Desktop\POMNIK - ZDJECIA\KOLAŻ - POMNIK\POCZTY.JPG"/>
          <p:cNvPicPr>
            <a:picLocks noChangeAspect="1" noChangeArrowheads="1"/>
          </p:cNvPicPr>
          <p:nvPr/>
        </p:nvPicPr>
        <p:blipFill>
          <a:blip r:embed="rId6" cstate="print"/>
          <a:srcRect b="-11"/>
          <a:stretch>
            <a:fillRect/>
          </a:stretch>
        </p:blipFill>
        <p:spPr bwMode="auto">
          <a:xfrm>
            <a:off x="378548" y="3636615"/>
            <a:ext cx="4320000" cy="2880320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1458268" y="252239"/>
            <a:ext cx="7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POCZTY SZTANDAROWE</a:t>
            </a:r>
            <a:endParaRPr lang="pl-PL" sz="2400" b="1" dirty="0">
              <a:solidFill>
                <a:srgbClr val="0000CC"/>
              </a:solidFill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Podobny obra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89303">
            <a:off x="4818870" y="5708070"/>
            <a:ext cx="1116000" cy="1699646"/>
          </a:xfrm>
          <a:prstGeom prst="rect">
            <a:avLst/>
          </a:prstGeom>
          <a:noFill/>
        </p:spPr>
      </p:pic>
      <p:pic>
        <p:nvPicPr>
          <p:cNvPr id="13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8" cstate="print">
            <a:lum bright="40000" contrast="20000"/>
          </a:blip>
          <a:srcRect/>
          <a:stretch>
            <a:fillRect/>
          </a:stretch>
        </p:blipFill>
        <p:spPr bwMode="auto">
          <a:xfrm>
            <a:off x="4122564" y="2628503"/>
            <a:ext cx="2500650" cy="1656000"/>
          </a:xfrm>
          <a:prstGeom prst="ellipse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4" y="-1499582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162124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5601" name="Picture 1" descr="C:\Users\avans\Desktop\do gazetki NSN 11.11.20\POMNIK - ZDJECIA\DZIECI\DSC_0362.JPG"/>
          <p:cNvPicPr>
            <a:picLocks noChangeAspect="1" noChangeArrowheads="1"/>
          </p:cNvPicPr>
          <p:nvPr/>
        </p:nvPicPr>
        <p:blipFill>
          <a:blip r:embed="rId3" cstate="print"/>
          <a:srcRect l="2046"/>
          <a:stretch>
            <a:fillRect/>
          </a:stretch>
        </p:blipFill>
        <p:spPr bwMode="auto">
          <a:xfrm>
            <a:off x="599625" y="4138907"/>
            <a:ext cx="4243019" cy="2880000"/>
          </a:xfrm>
          <a:prstGeom prst="rect">
            <a:avLst/>
          </a:prstGeom>
          <a:noFill/>
        </p:spPr>
      </p:pic>
      <p:pic>
        <p:nvPicPr>
          <p:cNvPr id="25602" name="Picture 2" descr="C:\Users\avans\Desktop\do gazetki NSN 11.11.20\POMNIK - ZDJECIA\DZIECI\DSC05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132" y="1044326"/>
            <a:ext cx="3742815" cy="2808000"/>
          </a:xfrm>
          <a:prstGeom prst="rect">
            <a:avLst/>
          </a:prstGeom>
          <a:noFill/>
        </p:spPr>
      </p:pic>
      <p:pic>
        <p:nvPicPr>
          <p:cNvPr id="25603" name="Picture 3" descr="C:\Users\avans\Desktop\do gazetki NSN 11.11.20\POMNIK - ZDJECIA\DZIECI\IMG_0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06740" y="4212677"/>
            <a:ext cx="4262690" cy="2844000"/>
          </a:xfrm>
          <a:prstGeom prst="rect">
            <a:avLst/>
          </a:prstGeom>
          <a:noFill/>
        </p:spPr>
      </p:pic>
      <p:pic>
        <p:nvPicPr>
          <p:cNvPr id="25604" name="Picture 4" descr="C:\Users\avans\Desktop\do gazetki NSN 11.11.20\POMNIK - ZDJECIA\DZIECI\DSC04097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4851" y="1044325"/>
            <a:ext cx="3790796" cy="2844000"/>
          </a:xfrm>
          <a:prstGeom prst="rect">
            <a:avLst/>
          </a:prstGeom>
          <a:noFill/>
        </p:spPr>
      </p:pic>
      <p:pic>
        <p:nvPicPr>
          <p:cNvPr id="25605" name="Picture 5" descr="C:\Users\avans\Desktop\do gazetki NSN 11.11.20\POMNIK - ZDJECIA\KOLAŻ - POMNIK\DZIECI\DSC04121-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50556" y="1187932"/>
            <a:ext cx="2592000" cy="1944627"/>
          </a:xfrm>
          <a:prstGeom prst="rect">
            <a:avLst/>
          </a:prstGeom>
          <a:noFill/>
        </p:spPr>
      </p:pic>
      <p:cxnSp>
        <p:nvCxnSpPr>
          <p:cNvPr id="10" name="Łącznik prosty 9"/>
          <p:cNvCxnSpPr/>
          <p:nvPr/>
        </p:nvCxnSpPr>
        <p:spPr>
          <a:xfrm>
            <a:off x="-42697" y="7453039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1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/>
          <p:cNvSpPr txBox="1"/>
          <p:nvPr/>
        </p:nvSpPr>
        <p:spPr>
          <a:xfrm>
            <a:off x="1458268" y="252239"/>
            <a:ext cx="831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 MŁODEMU POKOLENIU PRZEKAZUJEMY  PAMIĘCI  i  SZACUNKU o BOHATERACH NASZEJ OJCZYZNY </a:t>
            </a:r>
            <a:endParaRPr lang="pl-PL" sz="2400" b="1" dirty="0">
              <a:solidFill>
                <a:srgbClr val="0000CC"/>
              </a:solidFill>
            </a:endParaRPr>
          </a:p>
        </p:txBody>
      </p:sp>
      <p:pic>
        <p:nvPicPr>
          <p:cNvPr id="14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8" cstate="print">
            <a:lum bright="40000" contrast="20000"/>
          </a:blip>
          <a:srcRect/>
          <a:stretch>
            <a:fillRect/>
          </a:stretch>
        </p:blipFill>
        <p:spPr bwMode="auto">
          <a:xfrm>
            <a:off x="4122564" y="3204751"/>
            <a:ext cx="2500650" cy="1656000"/>
          </a:xfrm>
          <a:prstGeom prst="ellipse">
            <a:avLst/>
          </a:prstGeom>
          <a:noFill/>
        </p:spPr>
      </p:pic>
      <p:pic>
        <p:nvPicPr>
          <p:cNvPr id="11" name="Picture 2" descr="Podobny obraz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489303">
            <a:off x="294683" y="6024743"/>
            <a:ext cx="756000" cy="1151376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0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10345" b="7904"/>
          <a:stretch>
            <a:fillRect/>
          </a:stretch>
        </p:blipFill>
        <p:spPr bwMode="auto">
          <a:xfrm rot="5400000">
            <a:off x="1735846" y="-1370626"/>
            <a:ext cx="7410266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163284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7649" name="Picture 1" descr="G:\NOWE - MPN\Zdjęcia z MPN\MPN zdj.  -24.04.2018 mogą byc na fb\DSC_0405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r="6649" b="10000"/>
          <a:stretch>
            <a:fillRect/>
          </a:stretch>
        </p:blipFill>
        <p:spPr bwMode="auto">
          <a:xfrm>
            <a:off x="234132" y="1116335"/>
            <a:ext cx="3816000" cy="2446083"/>
          </a:xfrm>
          <a:prstGeom prst="round2SameRect">
            <a:avLst/>
          </a:prstGeom>
          <a:noFill/>
        </p:spPr>
      </p:pic>
      <p:pic>
        <p:nvPicPr>
          <p:cNvPr id="2" name="Picture 1" descr="G:\NOWE - MPN\Zdjęcia z MPN\MPN zdj.  -24.04.2018 mogą byc na fb\DSC_0406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6714852" y="1044327"/>
            <a:ext cx="3844308" cy="2556000"/>
          </a:xfrm>
          <a:prstGeom prst="round2SameRect">
            <a:avLst/>
          </a:prstGeom>
          <a:noFill/>
        </p:spPr>
      </p:pic>
      <p:pic>
        <p:nvPicPr>
          <p:cNvPr id="27652" name="Picture 4" descr="G:\NOWE - NŚN w ŁG zdjęcia\NŚŃ - zdjęcia, filmy, prezentacja\NŚN - 09,11. 2005 obecny gen. Bronisław Kwiatkowski\P1010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8860" y="738527"/>
            <a:ext cx="2808000" cy="2106000"/>
          </a:xfrm>
          <a:prstGeom prst="rect">
            <a:avLst/>
          </a:prstGeom>
          <a:noFill/>
        </p:spPr>
      </p:pic>
      <p:cxnSp>
        <p:nvCxnSpPr>
          <p:cNvPr id="13" name="Łącznik prosty 12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/>
        </p:nvCxnSpPr>
        <p:spPr>
          <a:xfrm>
            <a:off x="-42697" y="7453039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4" name="Picture 6" descr="G:\NOWE - NŚN w ŁG zdjęcia\NŚŃ - zdjęcia, filmy, prezentacja\NŚN - 2015\05.jpg"/>
          <p:cNvPicPr>
            <a:picLocks noChangeAspect="1" noChangeArrowheads="1"/>
          </p:cNvPicPr>
          <p:nvPr/>
        </p:nvPicPr>
        <p:blipFill>
          <a:blip r:embed="rId6" cstate="print"/>
          <a:srcRect l="5530" b="9986"/>
          <a:stretch>
            <a:fillRect/>
          </a:stretch>
        </p:blipFill>
        <p:spPr bwMode="auto">
          <a:xfrm>
            <a:off x="5706740" y="3852639"/>
            <a:ext cx="4500000" cy="2860203"/>
          </a:xfrm>
          <a:prstGeom prst="rect">
            <a:avLst/>
          </a:prstGeom>
          <a:noFill/>
        </p:spPr>
      </p:pic>
      <p:pic>
        <p:nvPicPr>
          <p:cNvPr id="7" name="Picture 1" descr="G:\NOWE - NŚN w ŁG zdjęcia\NŚŃ - zdjęcia, filmy, prezentacja\NŚN - 2015\08.jpg"/>
          <p:cNvPicPr>
            <a:picLocks noChangeAspect="1" noChangeArrowheads="1"/>
          </p:cNvPicPr>
          <p:nvPr/>
        </p:nvPicPr>
        <p:blipFill>
          <a:blip r:embed="rId7" cstate="print"/>
          <a:srcRect b="7491"/>
          <a:stretch>
            <a:fillRect/>
          </a:stretch>
        </p:blipFill>
        <p:spPr bwMode="auto">
          <a:xfrm>
            <a:off x="593945" y="3884053"/>
            <a:ext cx="4608739" cy="2844000"/>
          </a:xfrm>
          <a:prstGeom prst="rect">
            <a:avLst/>
          </a:prstGeom>
          <a:noFill/>
        </p:spPr>
      </p:pic>
      <p:pic>
        <p:nvPicPr>
          <p:cNvPr id="12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8" cstate="print">
            <a:lum bright="40000" contrast="20000"/>
          </a:blip>
          <a:srcRect/>
          <a:stretch>
            <a:fillRect/>
          </a:stretch>
        </p:blipFill>
        <p:spPr bwMode="auto">
          <a:xfrm>
            <a:off x="4122564" y="2916719"/>
            <a:ext cx="2500650" cy="1656000"/>
          </a:xfrm>
          <a:prstGeom prst="ellipse">
            <a:avLst/>
          </a:prstGeom>
          <a:noFill/>
        </p:spPr>
      </p:pic>
      <p:sp>
        <p:nvSpPr>
          <p:cNvPr id="17" name="pole tekstowe 16"/>
          <p:cNvSpPr txBox="1"/>
          <p:nvPr/>
        </p:nvSpPr>
        <p:spPr>
          <a:xfrm>
            <a:off x="0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5" name="Picture 2" descr="Podobny obraz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489303">
            <a:off x="435317" y="6096751"/>
            <a:ext cx="756000" cy="11513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90116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6" name="Łącznik prosty 5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G:\NOWE - NŚN w ŁG zdjęcia\NŚŃ - zdjęcia, filmy, prezentacja\NŚN - 09,11. 2005 obecny gen. Bronisław Kwiatkowski\P1010031.JPG"/>
          <p:cNvPicPr>
            <a:picLocks noChangeAspect="1" noChangeArrowheads="1"/>
          </p:cNvPicPr>
          <p:nvPr/>
        </p:nvPicPr>
        <p:blipFill>
          <a:blip r:embed="rId3" cstate="print"/>
          <a:srcRect t="2598"/>
          <a:stretch>
            <a:fillRect/>
          </a:stretch>
        </p:blipFill>
        <p:spPr bwMode="auto">
          <a:xfrm>
            <a:off x="918668" y="3780631"/>
            <a:ext cx="4140000" cy="3024336"/>
          </a:xfrm>
          <a:prstGeom prst="rect">
            <a:avLst/>
          </a:prstGeom>
          <a:noFill/>
        </p:spPr>
      </p:pic>
      <p:pic>
        <p:nvPicPr>
          <p:cNvPr id="9" name="Picture 3" descr="G:\NOWE - NŚN w ŁG zdjęcia\NŚŃ - zdjęcia, filmy, prezentacja\10.11.2009\DSC0114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94612" y="756295"/>
            <a:ext cx="3960000" cy="2970000"/>
          </a:xfrm>
          <a:prstGeom prst="rect">
            <a:avLst/>
          </a:prstGeom>
          <a:noFill/>
        </p:spPr>
      </p:pic>
      <p:pic>
        <p:nvPicPr>
          <p:cNvPr id="10" name="Picture 1" descr="G:\NOWE - NŚN w ŁG zdjęcia\NŚŃ - zdjęcia, filmy, prezentacja\Łososina Górna  NŚN -10-11-2011\IMG_3486.JPG"/>
          <p:cNvPicPr>
            <a:picLocks noChangeAspect="1" noChangeArrowheads="1"/>
          </p:cNvPicPr>
          <p:nvPr/>
        </p:nvPicPr>
        <p:blipFill>
          <a:blip r:embed="rId5" cstate="print"/>
          <a:srcRect l="13664" t="5883"/>
          <a:stretch>
            <a:fillRect/>
          </a:stretch>
        </p:blipFill>
        <p:spPr bwMode="auto">
          <a:xfrm>
            <a:off x="6066780" y="684287"/>
            <a:ext cx="3962870" cy="2880000"/>
          </a:xfrm>
          <a:prstGeom prst="rect">
            <a:avLst/>
          </a:prstGeom>
          <a:noFill/>
        </p:spPr>
      </p:pic>
      <p:pic>
        <p:nvPicPr>
          <p:cNvPr id="11" name="Picture 5" descr="G:\NOWE - NŚN w ŁG zdjęcia\NŚŃ - zdjęcia, filmy, prezentacja\NŚN - 09,11. 2005 obecny gen. Bronisław Kwiatkowski\P1010083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t="11229" r="6287"/>
          <a:stretch>
            <a:fillRect/>
          </a:stretch>
        </p:blipFill>
        <p:spPr bwMode="auto">
          <a:xfrm>
            <a:off x="5634732" y="3780631"/>
            <a:ext cx="4104456" cy="2916000"/>
          </a:xfrm>
          <a:prstGeom prst="rect">
            <a:avLst/>
          </a:prstGeom>
          <a:noFill/>
        </p:spPr>
      </p:pic>
      <p:pic>
        <p:nvPicPr>
          <p:cNvPr id="12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7" cstate="print">
            <a:lum bright="40000" contrast="20000"/>
          </a:blip>
          <a:srcRect/>
          <a:stretch>
            <a:fillRect/>
          </a:stretch>
        </p:blipFill>
        <p:spPr bwMode="auto">
          <a:xfrm>
            <a:off x="4194572" y="2844527"/>
            <a:ext cx="2500650" cy="1656000"/>
          </a:xfrm>
          <a:prstGeom prst="ellipse">
            <a:avLst/>
          </a:prstGeom>
          <a:noFill/>
        </p:spPr>
      </p:pic>
      <p:pic>
        <p:nvPicPr>
          <p:cNvPr id="13" name="Picture 2" descr="Podobny obraz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89303">
            <a:off x="435317" y="6096750"/>
            <a:ext cx="756000" cy="1151376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162124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Picture 3" descr="C:\Users\avans\Desktop\do gazetki NSN 11.11.20\POMNIK - ZDJECIA\zdj str. deleg. Strzelec,KL.wojskowa, ORKIEST\IMG_8877.JPG"/>
          <p:cNvPicPr>
            <a:picLocks noChangeAspect="1" noChangeArrowheads="1"/>
          </p:cNvPicPr>
          <p:nvPr/>
        </p:nvPicPr>
        <p:blipFill>
          <a:blip r:embed="rId3" cstate="print"/>
          <a:srcRect t="6562" b="30000"/>
          <a:stretch>
            <a:fillRect/>
          </a:stretch>
        </p:blipFill>
        <p:spPr bwMode="auto">
          <a:xfrm>
            <a:off x="6499236" y="648867"/>
            <a:ext cx="3672000" cy="3491804"/>
          </a:xfrm>
          <a:prstGeom prst="rect">
            <a:avLst/>
          </a:prstGeom>
          <a:noFill/>
        </p:spPr>
      </p:pic>
      <p:pic>
        <p:nvPicPr>
          <p:cNvPr id="7" name="Picture 2" descr="C:\Users\avans\Desktop\do gazetki NSN 11.11.20\PATRIOTYZMN - moje zdjecia\DSC01148.JPG"/>
          <p:cNvPicPr>
            <a:picLocks noChangeAspect="1" noChangeArrowheads="1"/>
          </p:cNvPicPr>
          <p:nvPr/>
        </p:nvPicPr>
        <p:blipFill>
          <a:blip r:embed="rId4" cstate="print"/>
          <a:srcRect l="8162" r="9836"/>
          <a:stretch>
            <a:fillRect/>
          </a:stretch>
        </p:blipFill>
        <p:spPr bwMode="auto">
          <a:xfrm>
            <a:off x="522164" y="684671"/>
            <a:ext cx="3678120" cy="3456000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3762524" y="252239"/>
            <a:ext cx="331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APEL PAMIĘCI</a:t>
            </a:r>
            <a:endParaRPr lang="pl-PL" sz="2400" b="1" dirty="0">
              <a:solidFill>
                <a:srgbClr val="0000CC"/>
              </a:solidFill>
            </a:endParaRPr>
          </a:p>
        </p:txBody>
      </p:sp>
      <p:cxnSp>
        <p:nvCxnSpPr>
          <p:cNvPr id="10" name="Łącznik prosty 9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553" name="Picture 1" descr="C:\Users\avans\Desktop\do gazetki NSN 11.11.20\POMNIK - ZDJECIA\zdj str. deleg. Strzelec,KL.wojskowa, ORKIEST\IMG_88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8748" y="4332999"/>
            <a:ext cx="4140000" cy="2760000"/>
          </a:xfrm>
          <a:prstGeom prst="rect">
            <a:avLst/>
          </a:prstGeom>
          <a:noFill/>
        </p:spPr>
      </p:pic>
      <p:pic>
        <p:nvPicPr>
          <p:cNvPr id="2" name="Picture 1" descr="G:\NOWE - NŚN w ŁG zdjęcia\NŚŃ - zdjęcia, filmy, prezentacja\2008-11-13, 7 listopada 2008\7 listopada 2008 022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 t="10408"/>
          <a:stretch>
            <a:fillRect/>
          </a:stretch>
        </p:blipFill>
        <p:spPr bwMode="auto">
          <a:xfrm>
            <a:off x="846660" y="4311470"/>
            <a:ext cx="4140000" cy="2781529"/>
          </a:xfrm>
          <a:prstGeom prst="rect">
            <a:avLst/>
          </a:prstGeom>
          <a:noFill/>
        </p:spPr>
      </p:pic>
      <p:pic>
        <p:nvPicPr>
          <p:cNvPr id="13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7" cstate="print">
            <a:lum bright="40000" contrast="20000"/>
          </a:blip>
          <a:srcRect/>
          <a:stretch>
            <a:fillRect/>
          </a:stretch>
        </p:blipFill>
        <p:spPr bwMode="auto">
          <a:xfrm>
            <a:off x="4142194" y="3060735"/>
            <a:ext cx="2500650" cy="1656000"/>
          </a:xfrm>
          <a:prstGeom prst="ellipse">
            <a:avLst/>
          </a:prstGeom>
          <a:noFill/>
        </p:spPr>
      </p:pic>
      <p:pic>
        <p:nvPicPr>
          <p:cNvPr id="12" name="Picture 2" descr="Podobny obraz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489303">
            <a:off x="294683" y="6073777"/>
            <a:ext cx="756000" cy="1151375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0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95234" name="Picture 2" descr="G:\NOWE - NŚN w ŁG zdjęcia\NŚŃ - zdjęcia, filmy, prezentacja\Łososina Górna  NŚN -10-11-2011\IMG_3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156" y="900311"/>
            <a:ext cx="9396001" cy="6264000"/>
          </a:xfrm>
          <a:prstGeom prst="round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89303">
            <a:off x="294683" y="6145784"/>
            <a:ext cx="756000" cy="1151376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397400" y="108223"/>
            <a:ext cx="102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SALWA HONOROWA</a:t>
            </a:r>
          </a:p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 KOMPANII HONOROWEJ 6 BRYGADY POWIETRZNODESANTOWEJ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2" name="Picture 1" descr="G:\NOWE - NŚN w ŁG zdjęcia\NŚŃ - zdjęcia, filmy, prezentacja\NŚN - 09,11. 2005 obecny gen. Bronisław Kwiatkowski\P1010097.JPG"/>
          <p:cNvPicPr>
            <a:picLocks noChangeAspect="1" noChangeArrowheads="1"/>
          </p:cNvPicPr>
          <p:nvPr/>
        </p:nvPicPr>
        <p:blipFill>
          <a:blip r:embed="rId3" cstate="print"/>
          <a:srcRect l="1735" t="18855" r="733"/>
          <a:stretch>
            <a:fillRect/>
          </a:stretch>
        </p:blipFill>
        <p:spPr bwMode="auto">
          <a:xfrm>
            <a:off x="162123" y="612279"/>
            <a:ext cx="10269431" cy="6408000"/>
          </a:xfrm>
          <a:prstGeom prst="round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89303">
            <a:off x="222675" y="6073776"/>
            <a:ext cx="756000" cy="11513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217015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594172" y="252239"/>
            <a:ext cx="9433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SKŁADANIE WIEŃCÓW I WIĄZANEK  KWIATÓW</a:t>
            </a:r>
          </a:p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WOJSKO - KOMBATANCI – POLICJA – STRAŻ POŻARNA</a:t>
            </a:r>
            <a:endParaRPr lang="pl-PL" sz="2300" b="1" dirty="0">
              <a:solidFill>
                <a:srgbClr val="0000CC"/>
              </a:solidFill>
            </a:endParaRPr>
          </a:p>
        </p:txBody>
      </p:sp>
      <p:pic>
        <p:nvPicPr>
          <p:cNvPr id="15" name="Picture 2" descr="G:\NOWE - NŚN w ŁG zdjęcia\NŚŃ - zdjęcia, filmy, prezentacja\2008-11-13, 7 listopada 2008\7 listopada 2008 023.jpg"/>
          <p:cNvPicPr>
            <a:picLocks noChangeAspect="1" noChangeArrowheads="1"/>
          </p:cNvPicPr>
          <p:nvPr/>
        </p:nvPicPr>
        <p:blipFill>
          <a:blip r:embed="rId3" cstate="print"/>
          <a:srcRect t="8965"/>
          <a:stretch>
            <a:fillRect/>
          </a:stretch>
        </p:blipFill>
        <p:spPr bwMode="auto">
          <a:xfrm>
            <a:off x="810196" y="4212678"/>
            <a:ext cx="4320000" cy="2949216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89303">
            <a:off x="281675" y="6145782"/>
            <a:ext cx="756000" cy="1151380"/>
          </a:xfrm>
          <a:prstGeom prst="rect">
            <a:avLst/>
          </a:prstGeom>
          <a:noFill/>
        </p:spPr>
      </p:pic>
      <p:pic>
        <p:nvPicPr>
          <p:cNvPr id="13" name="Picture 4" descr="G:\NOWE - NŚN w ŁG zdjęcia\NŚŃ - zdjęcia, filmy, prezentacja\Łososina Górna  NŚN -10-11-2011\IMG_3501.JPG"/>
          <p:cNvPicPr>
            <a:picLocks noChangeAspect="1" noChangeArrowheads="1"/>
          </p:cNvPicPr>
          <p:nvPr/>
        </p:nvPicPr>
        <p:blipFill>
          <a:blip r:embed="rId5" cstate="print"/>
          <a:srcRect t="4652" r="10068"/>
          <a:stretch>
            <a:fillRect/>
          </a:stretch>
        </p:blipFill>
        <p:spPr bwMode="auto">
          <a:xfrm>
            <a:off x="5994772" y="972319"/>
            <a:ext cx="4176464" cy="2951984"/>
          </a:xfrm>
          <a:prstGeom prst="rect">
            <a:avLst/>
          </a:prstGeom>
          <a:noFill/>
        </p:spPr>
      </p:pic>
      <p:pic>
        <p:nvPicPr>
          <p:cNvPr id="31745" name="Picture 1" descr="G:\NOWE - NŚN w ŁG zdjęcia\NŚŃ - zdjęcia, filmy, prezentacja\NŚN - 09,11. 2005 obecny gen. Bronisław Kwiatkowski\P1010109.JPG"/>
          <p:cNvPicPr>
            <a:picLocks noChangeAspect="1" noChangeArrowheads="1"/>
          </p:cNvPicPr>
          <p:nvPr/>
        </p:nvPicPr>
        <p:blipFill>
          <a:blip r:embed="rId6" cstate="print"/>
          <a:srcRect t="8890"/>
          <a:stretch>
            <a:fillRect/>
          </a:stretch>
        </p:blipFill>
        <p:spPr bwMode="auto">
          <a:xfrm>
            <a:off x="522644" y="1044327"/>
            <a:ext cx="4320000" cy="2951968"/>
          </a:xfrm>
          <a:prstGeom prst="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2" name="Picture 1" descr="G:\NOWE - NŚN w ŁG zdjęcia\NŚŃ - zdjęcia, filmy, prezentacja\10.11.2009\DSC01162.JPG"/>
          <p:cNvPicPr>
            <a:picLocks noChangeAspect="1" noChangeArrowheads="1"/>
          </p:cNvPicPr>
          <p:nvPr/>
        </p:nvPicPr>
        <p:blipFill>
          <a:blip r:embed="rId7" cstate="print"/>
          <a:srcRect l="6667" t="6667" b="8879"/>
          <a:stretch>
            <a:fillRect/>
          </a:stretch>
        </p:blipFill>
        <p:spPr bwMode="auto">
          <a:xfrm>
            <a:off x="5778748" y="4212679"/>
            <a:ext cx="4320000" cy="2931774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89303">
            <a:off x="210358" y="5636062"/>
            <a:ext cx="1116000" cy="1699646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2" name="Picture 1" descr="G:\NOWE - NŚN w ŁG zdjęcia\NŚŃ - zdjęcia, filmy, prezentacja\Łososina Górna  NŚN -10-11-2011\IMG_3505.JPG"/>
          <p:cNvPicPr>
            <a:picLocks noChangeAspect="1" noChangeArrowheads="1"/>
          </p:cNvPicPr>
          <p:nvPr/>
        </p:nvPicPr>
        <p:blipFill>
          <a:blip r:embed="rId4" cstate="print"/>
          <a:srcRect r="4677"/>
          <a:stretch>
            <a:fillRect/>
          </a:stretch>
        </p:blipFill>
        <p:spPr bwMode="auto">
          <a:xfrm>
            <a:off x="522164" y="936664"/>
            <a:ext cx="4392488" cy="3071999"/>
          </a:xfrm>
          <a:prstGeom prst="rect">
            <a:avLst/>
          </a:prstGeom>
          <a:noFill/>
        </p:spPr>
      </p:pic>
      <p:pic>
        <p:nvPicPr>
          <p:cNvPr id="32769" name="Picture 1" descr="G:\NOWE - NŚN w ŁG zdjęcia\NŚŃ - zdjęcia, filmy, prezentacja\10.11.2009\DSC01158.JPG"/>
          <p:cNvPicPr>
            <a:picLocks noChangeAspect="1" noChangeArrowheads="1"/>
          </p:cNvPicPr>
          <p:nvPr/>
        </p:nvPicPr>
        <p:blipFill>
          <a:blip r:embed="rId5" cstate="print"/>
          <a:srcRect l="23273" t="24204" r="8083" b="13779"/>
          <a:stretch>
            <a:fillRect/>
          </a:stretch>
        </p:blipFill>
        <p:spPr bwMode="auto">
          <a:xfrm>
            <a:off x="3186460" y="4140671"/>
            <a:ext cx="4392488" cy="2976331"/>
          </a:xfrm>
          <a:prstGeom prst="rect">
            <a:avLst/>
          </a:prstGeom>
          <a:noFill/>
        </p:spPr>
      </p:pic>
      <p:pic>
        <p:nvPicPr>
          <p:cNvPr id="32770" name="Picture 2" descr="G:\NOWE - NŚN w ŁG zdjęcia\NŚŃ - zdjęcia, filmy, prezentacja\NŚN - 2001\FOTO16.JPG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 l="4292" t="8085" r="8444"/>
          <a:stretch>
            <a:fillRect/>
          </a:stretch>
        </p:blipFill>
        <p:spPr bwMode="auto">
          <a:xfrm>
            <a:off x="5562724" y="972320"/>
            <a:ext cx="4391976" cy="2993334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594172" y="252239"/>
            <a:ext cx="943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 smtClean="0">
                <a:solidFill>
                  <a:srgbClr val="0000CC"/>
                </a:solidFill>
              </a:rPr>
              <a:t>SKŁADANIE WIEŃCÓW I WIĄZANEK  KWIATÓW</a:t>
            </a:r>
          </a:p>
          <a:p>
            <a:pPr algn="ctr"/>
            <a:r>
              <a:rPr lang="pl-PL" sz="2200" b="1" dirty="0" smtClean="0">
                <a:solidFill>
                  <a:srgbClr val="0000CC"/>
                </a:solidFill>
              </a:rPr>
              <a:t>PARLAMENTARZYŚCI – WŁADZE WOJEWÓDZKIE</a:t>
            </a:r>
            <a:endParaRPr lang="pl-PL" sz="22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3" cstate="print">
            <a:lum bright="40000" contrast="40000"/>
          </a:blip>
          <a:srcRect b="7904"/>
          <a:stretch>
            <a:fillRect/>
          </a:stretch>
        </p:blipFill>
        <p:spPr bwMode="auto">
          <a:xfrm>
            <a:off x="-101488" y="24700"/>
            <a:ext cx="10744783" cy="7511865"/>
          </a:xfrm>
          <a:prstGeom prst="rect">
            <a:avLst/>
          </a:prstGeom>
          <a:noFill/>
          <a:effectLst>
            <a:softEdge rad="317500"/>
          </a:effectLst>
        </p:spPr>
      </p:pic>
      <p:cxnSp>
        <p:nvCxnSpPr>
          <p:cNvPr id="6" name="Łącznik prosty 5"/>
          <p:cNvCxnSpPr/>
          <p:nvPr/>
        </p:nvCxnSpPr>
        <p:spPr>
          <a:xfrm>
            <a:off x="-42697" y="7471281"/>
            <a:ext cx="10721467" cy="0"/>
          </a:xfrm>
          <a:prstGeom prst="line">
            <a:avLst/>
          </a:prstGeom>
          <a:ln w="1238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zaokrąglony 8"/>
          <p:cNvSpPr/>
          <p:nvPr/>
        </p:nvSpPr>
        <p:spPr>
          <a:xfrm>
            <a:off x="90116" y="108223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ctr"/>
            <a:r>
              <a:rPr lang="pl-PL" sz="1400" i="1" dirty="0" smtClean="0"/>
              <a:t>	</a:t>
            </a:r>
            <a:r>
              <a:rPr lang="pl-PL" sz="3200" b="1" i="1" dirty="0" smtClean="0">
                <a:cs typeface="Times New Roman" pitchFamily="18" charset="0"/>
              </a:rPr>
              <a:t>Gdzie jesteś Polsko?</a:t>
            </a:r>
            <a:r>
              <a:rPr lang="pl-PL" sz="3200" b="1" dirty="0" smtClean="0">
                <a:cs typeface="Times New Roman" pitchFamily="18" charset="0"/>
              </a:rPr>
              <a:t> </a:t>
            </a:r>
          </a:p>
          <a:p>
            <a:pPr algn="ctr"/>
            <a:r>
              <a:rPr lang="pl-PL" sz="3200" b="1" dirty="0" smtClean="0">
                <a:cs typeface="Times New Roman" pitchFamily="18" charset="0"/>
              </a:rPr>
              <a:t>Pytały przez  123 lata zniewolone pokolenia Polaków. </a:t>
            </a:r>
          </a:p>
          <a:p>
            <a:pPr algn="ctr"/>
            <a:r>
              <a:rPr lang="pl-PL" sz="3200" b="1" dirty="0" smtClean="0">
                <a:cs typeface="Times New Roman" pitchFamily="18" charset="0"/>
              </a:rPr>
              <a:t>Mimo rusyfikacji, germanizacji i krwawo tłumionych powstań, nasi przodkowie mieli nadzieję i wiarę                      w odrodzenie Ojczyzny. </a:t>
            </a:r>
          </a:p>
          <a:p>
            <a:pPr algn="ctr"/>
            <a:r>
              <a:rPr lang="pl-PL" sz="3200" b="1" dirty="0" smtClean="0">
                <a:cs typeface="Times New Roman" pitchFamily="18" charset="0"/>
              </a:rPr>
              <a:t>I stało się !!!</a:t>
            </a:r>
          </a:p>
          <a:p>
            <a:pPr algn="ctr"/>
            <a:endParaRPr lang="pl-PL" sz="1400" dirty="0" smtClean="0">
              <a:cs typeface="Times New Roman" pitchFamily="18" charset="0"/>
            </a:endParaRPr>
          </a:p>
          <a:p>
            <a:pPr algn="ctr"/>
            <a:endParaRPr lang="pl-PL" sz="1400" dirty="0" smtClean="0">
              <a:cs typeface="Times New Roman" pitchFamily="18" charset="0"/>
            </a:endParaRPr>
          </a:p>
          <a:p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ctr"/>
            <a:r>
              <a:rPr lang="pl-PL" sz="4400" b="1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11 listopada 1918 roku </a:t>
            </a:r>
          </a:p>
          <a:p>
            <a:pPr algn="ctr"/>
            <a:r>
              <a:rPr lang="pl-PL" sz="4400" b="1" dirty="0" smtClean="0">
                <a:solidFill>
                  <a:srgbClr val="0000CC"/>
                </a:solidFill>
                <a:latin typeface="Bookman Old Style" pitchFamily="18" charset="0"/>
                <a:cs typeface="Times New Roman" pitchFamily="18" charset="0"/>
              </a:rPr>
              <a:t>Polska odzyskała niepodległość</a:t>
            </a:r>
          </a:p>
          <a:p>
            <a:pPr algn="ctr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r>
              <a:rPr lang="pl-PL" sz="1200" dirty="0" smtClean="0">
                <a:latin typeface="Bookman Old Style" pitchFamily="18" charset="0"/>
                <a:cs typeface="Times New Roman" pitchFamily="18" charset="0"/>
              </a:rPr>
              <a:t>	</a:t>
            </a:r>
            <a:endParaRPr lang="pl-PL" sz="1200" i="1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7" name="Picture 2" descr="Podobny obraz"/>
          <p:cNvPicPr>
            <a:picLocks noChangeAspect="1" noChangeArrowheads="1" noCrop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 rot="4102665">
            <a:off x="317084" y="6022090"/>
            <a:ext cx="756000" cy="1156775"/>
          </a:xfrm>
          <a:prstGeom prst="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94212" name="Picture 4" descr="G:\NOWE - NŚN w ŁG zdjęcia\NŚŃ - zdjęcia, filmy, prezentacja\2013.11.05. uroczystości w Łososinie Górnej\IMG_8909.JPG"/>
          <p:cNvPicPr>
            <a:picLocks noChangeAspect="1" noChangeArrowheads="1"/>
          </p:cNvPicPr>
          <p:nvPr/>
        </p:nvPicPr>
        <p:blipFill>
          <a:blip r:embed="rId3" cstate="print"/>
          <a:srcRect l="6250" b="6474"/>
          <a:stretch>
            <a:fillRect/>
          </a:stretch>
        </p:blipFill>
        <p:spPr bwMode="auto">
          <a:xfrm>
            <a:off x="738188" y="4140671"/>
            <a:ext cx="4319968" cy="2880320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89303">
            <a:off x="150667" y="6145784"/>
            <a:ext cx="756000" cy="1151376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594172" y="252239"/>
            <a:ext cx="9433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SKŁADANIE WIEŃCÓW I WIĄZANEK  KWIATÓW</a:t>
            </a:r>
          </a:p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WŁADZE MIEJSKIE - GMINNE - POWIATOWE</a:t>
            </a:r>
            <a:endParaRPr lang="pl-PL" sz="2300" b="1" dirty="0">
              <a:solidFill>
                <a:srgbClr val="0000CC"/>
              </a:solidFill>
            </a:endParaRPr>
          </a:p>
        </p:txBody>
      </p:sp>
      <p:pic>
        <p:nvPicPr>
          <p:cNvPr id="13" name="Picture 2" descr="G:\NOWE - NŚN w ŁG zdjęcia\NŚŃ - zdjęcia, filmy, prezentacja\Łososina Górna  NŚN -10-11-2011\IMG_3515.JPG"/>
          <p:cNvPicPr>
            <a:picLocks noChangeAspect="1" noChangeArrowheads="1"/>
          </p:cNvPicPr>
          <p:nvPr/>
        </p:nvPicPr>
        <p:blipFill>
          <a:blip r:embed="rId5" cstate="print"/>
          <a:srcRect t="15490" r="26650" b="9170"/>
          <a:stretch>
            <a:fillRect/>
          </a:stretch>
        </p:blipFill>
        <p:spPr bwMode="auto">
          <a:xfrm>
            <a:off x="450156" y="966465"/>
            <a:ext cx="4320000" cy="2958182"/>
          </a:xfrm>
          <a:prstGeom prst="rect">
            <a:avLst/>
          </a:prstGeom>
          <a:noFill/>
        </p:spPr>
      </p:pic>
      <p:pic>
        <p:nvPicPr>
          <p:cNvPr id="14" name="Picture 1" descr="G:\NOWE - NŚN w ŁG zdjęcia\NŚŃ - zdjęcia, filmy, prezentacja\Łososina Górna  NŚN -10-11-2011\IMG_3509.JPG"/>
          <p:cNvPicPr>
            <a:picLocks noChangeAspect="1" noChangeArrowheads="1"/>
          </p:cNvPicPr>
          <p:nvPr/>
        </p:nvPicPr>
        <p:blipFill>
          <a:blip r:embed="rId6" cstate="print"/>
          <a:srcRect t="8925" r="10760"/>
          <a:stretch>
            <a:fillRect/>
          </a:stretch>
        </p:blipFill>
        <p:spPr bwMode="auto">
          <a:xfrm>
            <a:off x="5923244" y="985450"/>
            <a:ext cx="4320000" cy="2939197"/>
          </a:xfrm>
          <a:prstGeom prst="rect">
            <a:avLst/>
          </a:prstGeom>
          <a:noFill/>
        </p:spPr>
      </p:pic>
      <p:pic>
        <p:nvPicPr>
          <p:cNvPr id="29700" name="Picture 4" descr="G:\NOWE - NŚN w ŁG zdjęcia\NŚŃ - zdjęcia, filmy, prezentacja\NŚN - 09,11. 2005 obecny gen. Bronisław Kwiatkowski\P1010116.JPG"/>
          <p:cNvPicPr>
            <a:picLocks noChangeAspect="1" noChangeArrowheads="1"/>
          </p:cNvPicPr>
          <p:nvPr/>
        </p:nvPicPr>
        <p:blipFill>
          <a:blip r:embed="rId7" cstate="print"/>
          <a:srcRect t="11112"/>
          <a:stretch>
            <a:fillRect/>
          </a:stretch>
        </p:blipFill>
        <p:spPr bwMode="auto">
          <a:xfrm>
            <a:off x="5706740" y="4140671"/>
            <a:ext cx="4320000" cy="287996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27649" name="Picture 1" descr="G:\NOWE - NŚN w ŁG zdjęcia\NŚŃ - zdjęcia, filmy, prezentacja\NŚN - 09,11. 2005 obecny gen. Bronisław Kwiatkowski\P1010138.JPG"/>
          <p:cNvPicPr>
            <a:picLocks noChangeAspect="1" noChangeArrowheads="1"/>
          </p:cNvPicPr>
          <p:nvPr/>
        </p:nvPicPr>
        <p:blipFill>
          <a:blip r:embed="rId3" cstate="print"/>
          <a:srcRect l="38475" t="31853" r="22105" b="20358"/>
          <a:stretch>
            <a:fillRect/>
          </a:stretch>
        </p:blipFill>
        <p:spPr bwMode="auto">
          <a:xfrm>
            <a:off x="7146900" y="1116335"/>
            <a:ext cx="3167872" cy="2880320"/>
          </a:xfrm>
          <a:prstGeom prst="rect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2287004" y="252319"/>
            <a:ext cx="5868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SKŁADANIE WIEŃCÓW I WIĄZANEK  KWIATÓW</a:t>
            </a:r>
          </a:p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PRZEDSTAWICIELE ŁOSOSINY GÓRNEJ</a:t>
            </a:r>
            <a:endParaRPr lang="pl-PL" sz="2300" b="1" dirty="0">
              <a:solidFill>
                <a:srgbClr val="0000CC"/>
              </a:solidFill>
            </a:endParaRPr>
          </a:p>
        </p:txBody>
      </p:sp>
      <p:pic>
        <p:nvPicPr>
          <p:cNvPr id="27650" name="Picture 2" descr="G:\NOWE - NŚN w ŁG zdjęcia\NŚŃ - zdjęcia, filmy, prezentacja\NŚN - 09,11. 2005 obecny gen. Bronisław Kwiatkowski\P1010137.JP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 l="39784" t="45140" r="11667" b="11701"/>
          <a:stretch>
            <a:fillRect/>
          </a:stretch>
        </p:blipFill>
        <p:spPr bwMode="auto">
          <a:xfrm>
            <a:off x="738668" y="4068663"/>
            <a:ext cx="4320000" cy="2880320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89303">
            <a:off x="222675" y="6073776"/>
            <a:ext cx="756000" cy="1151376"/>
          </a:xfrm>
          <a:prstGeom prst="rect">
            <a:avLst/>
          </a:prstGeom>
          <a:noFill/>
        </p:spPr>
      </p:pic>
      <p:pic>
        <p:nvPicPr>
          <p:cNvPr id="25601" name="Picture 1" descr="G:\NOWE - NŚN w ŁG zdjęcia\NŚŃ - zdjęcia, filmy, prezentacja\10.11.2009\DSC01165.JP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 l="8334" t="11112" r="18325"/>
          <a:stretch>
            <a:fillRect/>
          </a:stretch>
        </p:blipFill>
        <p:spPr bwMode="auto">
          <a:xfrm>
            <a:off x="738188" y="1116335"/>
            <a:ext cx="3168352" cy="2879960"/>
          </a:xfrm>
          <a:prstGeom prst="rect">
            <a:avLst/>
          </a:prstGeom>
          <a:noFill/>
        </p:spPr>
      </p:pic>
      <p:pic>
        <p:nvPicPr>
          <p:cNvPr id="25602" name="Picture 2" descr="G:\NOWE - NŚN w ŁG zdjęcia\NŚŃ - zdjęcia, filmy, prezentacja\NŚN - 10.11.2012r\IMG_9102.JPG"/>
          <p:cNvPicPr>
            <a:picLocks noChangeAspect="1" noChangeArrowheads="1"/>
          </p:cNvPicPr>
          <p:nvPr/>
        </p:nvPicPr>
        <p:blipFill>
          <a:blip r:embed="rId7" cstate="print">
            <a:lum bright="-30000"/>
          </a:blip>
          <a:srcRect/>
          <a:stretch>
            <a:fillRect/>
          </a:stretch>
        </p:blipFill>
        <p:spPr bwMode="auto">
          <a:xfrm>
            <a:off x="5778748" y="4068663"/>
            <a:ext cx="4320000" cy="2880000"/>
          </a:xfrm>
          <a:prstGeom prst="rect">
            <a:avLst/>
          </a:prstGeom>
          <a:noFill/>
        </p:spPr>
      </p:pic>
      <p:pic>
        <p:nvPicPr>
          <p:cNvPr id="2" name="Picture 1" descr="G:\NOWE - NŚN w ŁG zdjęcia\NŚŃ - zdjęcia, filmy, prezentacja\Łososina Górna  NŚN -10-11-2011\IMG_3535.JPG"/>
          <p:cNvPicPr>
            <a:picLocks noChangeAspect="1" noChangeArrowheads="1"/>
          </p:cNvPicPr>
          <p:nvPr/>
        </p:nvPicPr>
        <p:blipFill>
          <a:blip r:embed="rId8" cstate="print"/>
          <a:srcRect r="28974"/>
          <a:stretch>
            <a:fillRect/>
          </a:stretch>
        </p:blipFill>
        <p:spPr bwMode="auto">
          <a:xfrm>
            <a:off x="3978548" y="1116335"/>
            <a:ext cx="3068326" cy="288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2" name="Picture 1" descr="G:\NOWE - NŚN w ŁG zdjęcia\NŚŃ - zdjęcia, filmy, prezentacja\10.11.2009\DSC01169.JPG"/>
          <p:cNvPicPr>
            <a:picLocks noChangeAspect="1" noChangeArrowheads="1"/>
          </p:cNvPicPr>
          <p:nvPr/>
        </p:nvPicPr>
        <p:blipFill>
          <a:blip r:embed="rId3" cstate="print"/>
          <a:srcRect t="7143" b="3958"/>
          <a:stretch>
            <a:fillRect/>
          </a:stretch>
        </p:blipFill>
        <p:spPr bwMode="auto">
          <a:xfrm>
            <a:off x="234132" y="1044327"/>
            <a:ext cx="4320000" cy="2880321"/>
          </a:xfrm>
          <a:prstGeom prst="rect">
            <a:avLst/>
          </a:prstGeom>
          <a:noFill/>
        </p:spPr>
      </p:pic>
      <p:pic>
        <p:nvPicPr>
          <p:cNvPr id="26626" name="Picture 2" descr="G:\NOWE - NŚN w ŁG zdjęcia\NŚŃ - zdjęcia, filmy, prezentacja\2008-11-13, 7 listopada 2008\7 listopada 2008 026.jpg"/>
          <p:cNvPicPr>
            <a:picLocks noChangeAspect="1" noChangeArrowheads="1"/>
          </p:cNvPicPr>
          <p:nvPr/>
        </p:nvPicPr>
        <p:blipFill>
          <a:blip r:embed="rId4" cstate="print"/>
          <a:srcRect l="6303" t="19118" r="10187" b="5243"/>
          <a:stretch>
            <a:fillRect/>
          </a:stretch>
        </p:blipFill>
        <p:spPr bwMode="auto">
          <a:xfrm>
            <a:off x="666660" y="3996655"/>
            <a:ext cx="4320000" cy="2934342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594172" y="252239"/>
            <a:ext cx="9433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SKŁADANIE WIEŃCÓW I WIĄZANEK  KWIATÓW</a:t>
            </a:r>
          </a:p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RODZICE – DZIECI  - MŁODZIEŻ</a:t>
            </a:r>
            <a:endParaRPr lang="pl-PL" sz="2300" b="1" dirty="0">
              <a:solidFill>
                <a:srgbClr val="0000CC"/>
              </a:solidFill>
            </a:endParaRPr>
          </a:p>
        </p:txBody>
      </p:sp>
      <p:pic>
        <p:nvPicPr>
          <p:cNvPr id="14" name="Picture 5" descr="G:\NOWE - NŚN w ŁG zdjęcia\NŚŃ - zdjęcia, filmy, prezentacja\NŚN - 09,11. 2005 obecny gen. Bronisław Kwiatkowski\P1010128.JPG"/>
          <p:cNvPicPr>
            <a:picLocks noChangeAspect="1" noChangeArrowheads="1"/>
          </p:cNvPicPr>
          <p:nvPr/>
        </p:nvPicPr>
        <p:blipFill>
          <a:blip r:embed="rId5" cstate="print"/>
          <a:srcRect t="8890"/>
          <a:stretch>
            <a:fillRect/>
          </a:stretch>
        </p:blipFill>
        <p:spPr bwMode="auto">
          <a:xfrm>
            <a:off x="5490716" y="3996655"/>
            <a:ext cx="4320000" cy="2951968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89303">
            <a:off x="209669" y="6073776"/>
            <a:ext cx="756000" cy="1151376"/>
          </a:xfrm>
          <a:prstGeom prst="rect">
            <a:avLst/>
          </a:prstGeom>
          <a:noFill/>
        </p:spPr>
      </p:pic>
      <p:pic>
        <p:nvPicPr>
          <p:cNvPr id="15" name="Picture 3" descr="G:\NOWE - NŚN w ŁG zdjęcia\NŚŃ - zdjęcia, filmy, prezentacja\NŚN - 09,11. 2005 obecny gen. Bronisław Kwiatkowski\P1010139.JPG"/>
          <p:cNvPicPr>
            <a:picLocks noChangeAspect="1" noChangeArrowheads="1"/>
          </p:cNvPicPr>
          <p:nvPr/>
        </p:nvPicPr>
        <p:blipFill>
          <a:blip r:embed="rId7" cstate="print"/>
          <a:srcRect l="6621" t="27002" r="13929" b="2375"/>
          <a:stretch>
            <a:fillRect/>
          </a:stretch>
        </p:blipFill>
        <p:spPr bwMode="auto">
          <a:xfrm>
            <a:off x="5994772" y="972319"/>
            <a:ext cx="4320480" cy="2880325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2" name="Picture 3" descr="G:\NOWE - NŚN w ŁG zdjęcia\NŚŃ - zdjęcia, filmy, prezentacja\Łososina Górna  NŚN -10-11-2011\IMG_3546.JPG"/>
          <p:cNvPicPr>
            <a:picLocks noChangeAspect="1" noChangeArrowheads="1"/>
          </p:cNvPicPr>
          <p:nvPr/>
        </p:nvPicPr>
        <p:blipFill>
          <a:blip r:embed="rId3" cstate="print"/>
          <a:srcRect l="4491" t="9001" r="22001"/>
          <a:stretch>
            <a:fillRect/>
          </a:stretch>
        </p:blipFill>
        <p:spPr bwMode="auto">
          <a:xfrm>
            <a:off x="6786860" y="1044327"/>
            <a:ext cx="3528392" cy="2911972"/>
          </a:xfrm>
          <a:prstGeom prst="rect">
            <a:avLst/>
          </a:prstGeom>
          <a:noFill/>
        </p:spPr>
      </p:pic>
      <p:pic>
        <p:nvPicPr>
          <p:cNvPr id="25601" name="Picture 1" descr="G:\NOWE - NŚN w ŁG zdjęcia\NŚŃ - zdjęcia, filmy, prezentacja\Łososina Górna  NŚN -10-11-2011\IMG_3543.JPG"/>
          <p:cNvPicPr>
            <a:picLocks noChangeAspect="1" noChangeArrowheads="1"/>
          </p:cNvPicPr>
          <p:nvPr/>
        </p:nvPicPr>
        <p:blipFill>
          <a:blip r:embed="rId4" cstate="print"/>
          <a:srcRect r="4751" b="4751"/>
          <a:stretch>
            <a:fillRect/>
          </a:stretch>
        </p:blipFill>
        <p:spPr bwMode="auto">
          <a:xfrm>
            <a:off x="810196" y="4212679"/>
            <a:ext cx="4320480" cy="2880320"/>
          </a:xfrm>
          <a:prstGeom prst="rect">
            <a:avLst/>
          </a:prstGeom>
          <a:noFill/>
        </p:spPr>
      </p:pic>
      <p:pic>
        <p:nvPicPr>
          <p:cNvPr id="13" name="Picture 1" descr="G:\NOWE - NŚN w ŁG zdjęcia\NŚŃ - zdjęcia, filmy, prezentacja\10.11.2009\DSC01166.JPG"/>
          <p:cNvPicPr>
            <a:picLocks noChangeAspect="1" noChangeArrowheads="1"/>
          </p:cNvPicPr>
          <p:nvPr/>
        </p:nvPicPr>
        <p:blipFill>
          <a:blip r:embed="rId5" cstate="print"/>
          <a:srcRect l="23336" t="9525" b="1577"/>
          <a:stretch>
            <a:fillRect/>
          </a:stretch>
        </p:blipFill>
        <p:spPr bwMode="auto">
          <a:xfrm>
            <a:off x="378148" y="1044327"/>
            <a:ext cx="3311888" cy="2880320"/>
          </a:xfrm>
          <a:prstGeom prst="rect">
            <a:avLst/>
          </a:prstGeom>
          <a:noFill/>
        </p:spPr>
      </p:pic>
      <p:pic>
        <p:nvPicPr>
          <p:cNvPr id="14" name="Picture 7" descr="G:\NOWE - NŚN w ŁG zdjęcia\NŚŃ - zdjęcia, filmy, prezentacja\NŚN - 09,11. 2005 obecny gen. Bronisław Kwiatkowski\P1010131.JPG"/>
          <p:cNvPicPr>
            <a:picLocks noChangeAspect="1" noChangeArrowheads="1"/>
          </p:cNvPicPr>
          <p:nvPr/>
        </p:nvPicPr>
        <p:blipFill>
          <a:blip r:embed="rId6" cstate="print"/>
          <a:srcRect t="11112"/>
          <a:stretch>
            <a:fillRect/>
          </a:stretch>
        </p:blipFill>
        <p:spPr bwMode="auto">
          <a:xfrm>
            <a:off x="5346700" y="4213039"/>
            <a:ext cx="4320000" cy="2879960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89303">
            <a:off x="222675" y="6073776"/>
            <a:ext cx="756000" cy="1151376"/>
          </a:xfrm>
          <a:prstGeom prst="rect">
            <a:avLst/>
          </a:prstGeom>
          <a:noFill/>
        </p:spPr>
      </p:pic>
      <p:pic>
        <p:nvPicPr>
          <p:cNvPr id="27650" name="Picture 2" descr="G:\NOWE - NŚN w ŁG zdjęcia\NŚŃ - zdjęcia, filmy, prezentacja\Łososina Górna  NŚN -10-11-2011\IMG_3531.JPG"/>
          <p:cNvPicPr>
            <a:picLocks noChangeAspect="1" noChangeArrowheads="1"/>
          </p:cNvPicPr>
          <p:nvPr/>
        </p:nvPicPr>
        <p:blipFill>
          <a:blip r:embed="rId8" cstate="print"/>
          <a:srcRect l="16667" r="14583"/>
          <a:stretch>
            <a:fillRect/>
          </a:stretch>
        </p:blipFill>
        <p:spPr bwMode="auto">
          <a:xfrm>
            <a:off x="3762524" y="684287"/>
            <a:ext cx="2970000" cy="288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163284" y="145007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2" name="Picture 1" descr="G:\NOWE - NŚN w ŁG zdjęcia\NŚŃ - zdjęcia, filmy, prezentacja\2013.11.05. uroczystości w Łososinie Górnej\IMG_1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2708" y="684287"/>
            <a:ext cx="2196000" cy="2928000"/>
          </a:xfrm>
          <a:prstGeom prst="rect">
            <a:avLst/>
          </a:prstGeom>
          <a:noFill/>
        </p:spPr>
      </p:pic>
      <p:pic>
        <p:nvPicPr>
          <p:cNvPr id="12" name="Picture 1" descr="G:\NOWE - NŚN w ŁG zdjęcia\NŚŃ - zdjęcia, filmy, prezentacja\2013.11.05. uroczystości w Łososinie Górnej\IMG_1944.JPG"/>
          <p:cNvPicPr>
            <a:picLocks noChangeAspect="1" noChangeArrowheads="1"/>
          </p:cNvPicPr>
          <p:nvPr/>
        </p:nvPicPr>
        <p:blipFill>
          <a:blip r:embed="rId4" cstate="print"/>
          <a:srcRect t="4706" r="2765"/>
          <a:stretch>
            <a:fillRect/>
          </a:stretch>
        </p:blipFill>
        <p:spPr bwMode="auto">
          <a:xfrm>
            <a:off x="738188" y="900311"/>
            <a:ext cx="2232248" cy="2915984"/>
          </a:xfrm>
          <a:prstGeom prst="rect">
            <a:avLst/>
          </a:prstGeom>
          <a:noFill/>
        </p:spPr>
      </p:pic>
      <p:pic>
        <p:nvPicPr>
          <p:cNvPr id="28675" name="Picture 3" descr="G:\NOWE - NŚN w ŁG zdjęcia\NŚŃ - zdjęcia, filmy, prezentacja\2013.11.05. uroczystości w Łososinie Górnej\IMG_1959.JPG"/>
          <p:cNvPicPr>
            <a:picLocks noChangeAspect="1" noChangeArrowheads="1"/>
          </p:cNvPicPr>
          <p:nvPr/>
        </p:nvPicPr>
        <p:blipFill>
          <a:blip r:embed="rId5" cstate="print"/>
          <a:srcRect l="18278" r="17748"/>
          <a:stretch>
            <a:fillRect/>
          </a:stretch>
        </p:blipFill>
        <p:spPr bwMode="auto">
          <a:xfrm>
            <a:off x="7794972" y="972319"/>
            <a:ext cx="2520280" cy="2952000"/>
          </a:xfrm>
          <a:prstGeom prst="rect">
            <a:avLst/>
          </a:prstGeom>
          <a:noFill/>
        </p:spPr>
      </p:pic>
      <p:pic>
        <p:nvPicPr>
          <p:cNvPr id="28676" name="Picture 4" descr="G:\NOWE - NŚN w ŁG zdjęcia\NŚŃ - zdjęcia, filmy, prezentacja\2013.11.05. uroczystości w Łososinie Górnej\IMG_1963.JPG"/>
          <p:cNvPicPr>
            <a:picLocks noChangeAspect="1" noChangeArrowheads="1"/>
          </p:cNvPicPr>
          <p:nvPr/>
        </p:nvPicPr>
        <p:blipFill>
          <a:blip r:embed="rId6" cstate="print"/>
          <a:srcRect r="35579" b="33941"/>
          <a:stretch>
            <a:fillRect/>
          </a:stretch>
        </p:blipFill>
        <p:spPr bwMode="auto">
          <a:xfrm>
            <a:off x="5562724" y="684287"/>
            <a:ext cx="2160000" cy="2952328"/>
          </a:xfrm>
          <a:prstGeom prst="rect">
            <a:avLst/>
          </a:prstGeom>
          <a:noFill/>
        </p:spPr>
      </p:pic>
      <p:pic>
        <p:nvPicPr>
          <p:cNvPr id="14" name="Picture 2" descr="G:\NOWE - NŚN w ŁG zdjęcia\NŚŃ - zdjęcia, filmy, prezentacja\Nowy folder\IMG_7951.jpg"/>
          <p:cNvPicPr>
            <a:picLocks noChangeAspect="1" noChangeArrowheads="1"/>
          </p:cNvPicPr>
          <p:nvPr/>
        </p:nvPicPr>
        <p:blipFill>
          <a:blip r:embed="rId7" cstate="print"/>
          <a:srcRect l="18528" t="9358" r="35937"/>
          <a:stretch>
            <a:fillRect/>
          </a:stretch>
        </p:blipFill>
        <p:spPr bwMode="auto">
          <a:xfrm>
            <a:off x="8010996" y="3996655"/>
            <a:ext cx="2196000" cy="2914339"/>
          </a:xfrm>
          <a:prstGeom prst="rect">
            <a:avLst/>
          </a:prstGeom>
          <a:noFill/>
        </p:spPr>
      </p:pic>
      <p:pic>
        <p:nvPicPr>
          <p:cNvPr id="28680" name="Picture 8" descr="G:\NOWE - NŚN w ŁG zdjęcia\NŚŃ - zdjęcia, filmy, prezentacja\NŚN - 09,11. 2005 obecny gen. Bronisław Kwiatkowski\P1010125.JPG"/>
          <p:cNvPicPr>
            <a:picLocks noChangeAspect="1" noChangeArrowheads="1"/>
          </p:cNvPicPr>
          <p:nvPr/>
        </p:nvPicPr>
        <p:blipFill>
          <a:blip r:embed="rId8" cstate="print"/>
          <a:srcRect l="9317" r="32919"/>
          <a:stretch>
            <a:fillRect/>
          </a:stretch>
        </p:blipFill>
        <p:spPr bwMode="auto">
          <a:xfrm>
            <a:off x="5634732" y="3924647"/>
            <a:ext cx="2232248" cy="2898322"/>
          </a:xfrm>
          <a:prstGeom prst="rect">
            <a:avLst/>
          </a:prstGeom>
          <a:noFill/>
        </p:spPr>
      </p:pic>
      <p:pic>
        <p:nvPicPr>
          <p:cNvPr id="26625" name="Picture 1" descr="G:\NOWE - NŚN w ŁG zdjęcia\NŚŃ - zdjęcia, filmy, prezentacja\NŚN - 10.11.2012r\IMG_9092.JPG"/>
          <p:cNvPicPr>
            <a:picLocks noChangeAspect="1" noChangeArrowheads="1"/>
          </p:cNvPicPr>
          <p:nvPr/>
        </p:nvPicPr>
        <p:blipFill>
          <a:blip r:embed="rId9" cstate="print">
            <a:lum bright="-10000"/>
          </a:blip>
          <a:srcRect l="38586" t="9341" r="29242" b="29940"/>
          <a:stretch>
            <a:fillRect/>
          </a:stretch>
        </p:blipFill>
        <p:spPr bwMode="auto">
          <a:xfrm>
            <a:off x="3186460" y="3924647"/>
            <a:ext cx="2288976" cy="2880000"/>
          </a:xfrm>
          <a:prstGeom prst="rect">
            <a:avLst/>
          </a:prstGeom>
          <a:noFill/>
        </p:spPr>
      </p:pic>
      <p:pic>
        <p:nvPicPr>
          <p:cNvPr id="3" name="Picture 1" descr="G:\NOWE - NŚN w ŁG zdjęcia\NŚŃ - zdjęcia, filmy, prezentacja\NŚN - 10.11.2012r\IMG_9105.JPG"/>
          <p:cNvPicPr>
            <a:picLocks noChangeAspect="1" noChangeArrowheads="1"/>
          </p:cNvPicPr>
          <p:nvPr/>
        </p:nvPicPr>
        <p:blipFill>
          <a:blip r:embed="rId10" cstate="print"/>
          <a:srcRect l="27438" r="38535" b="33326"/>
          <a:stretch>
            <a:fillRect/>
          </a:stretch>
        </p:blipFill>
        <p:spPr bwMode="auto">
          <a:xfrm>
            <a:off x="810196" y="4032983"/>
            <a:ext cx="2232248" cy="2916000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489303">
            <a:off x="222675" y="6073776"/>
            <a:ext cx="756000" cy="11513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253400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89303">
            <a:off x="222675" y="6073776"/>
            <a:ext cx="756000" cy="1151376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2" name="Picture 5" descr="G:\NOWE - NŚN w ŁG zdjęcia\NŚŃ - zdjęcia, filmy, prezentacja\10.11.2009\DSC01153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6809" t="23522" r="12134" b="13324"/>
          <a:stretch>
            <a:fillRect/>
          </a:stretch>
        </p:blipFill>
        <p:spPr bwMode="auto">
          <a:xfrm>
            <a:off x="954210" y="1044327"/>
            <a:ext cx="4320482" cy="2880000"/>
          </a:xfrm>
          <a:prstGeom prst="rect">
            <a:avLst/>
          </a:prstGeom>
          <a:noFill/>
        </p:spPr>
      </p:pic>
      <p:pic>
        <p:nvPicPr>
          <p:cNvPr id="24577" name="Picture 1" descr="G:\NOWE - NŚN w ŁG zdjęcia\NŚŃ - zdjęcia, filmy, prezentacja\NŚN - 09,11. 2005 obecny gen. Bronisław Kwiatkowski\P1010124.JPG"/>
          <p:cNvPicPr>
            <a:picLocks noChangeAspect="1" noChangeArrowheads="1"/>
          </p:cNvPicPr>
          <p:nvPr/>
        </p:nvPicPr>
        <p:blipFill>
          <a:blip r:embed="rId5" cstate="print"/>
          <a:srcRect t="11113"/>
          <a:stretch>
            <a:fillRect/>
          </a:stretch>
        </p:blipFill>
        <p:spPr bwMode="auto">
          <a:xfrm>
            <a:off x="6138788" y="972679"/>
            <a:ext cx="4320000" cy="2879960"/>
          </a:xfrm>
          <a:prstGeom prst="rect">
            <a:avLst/>
          </a:prstGeom>
          <a:noFill/>
        </p:spPr>
      </p:pic>
      <p:pic>
        <p:nvPicPr>
          <p:cNvPr id="24578" name="Picture 2" descr="G:\NOWE - NŚN w ŁG zdjęcia\NŚŃ - zdjęcia, filmy, prezentacja\NŚN - 09,11. 2005 obecny gen. Bronisław Kwiatkowski\P1010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4772" y="4068663"/>
            <a:ext cx="3744416" cy="2808312"/>
          </a:xfrm>
          <a:prstGeom prst="rect">
            <a:avLst/>
          </a:prstGeom>
          <a:noFill/>
        </p:spPr>
      </p:pic>
      <p:pic>
        <p:nvPicPr>
          <p:cNvPr id="24579" name="Picture 3" descr="G:\NOWE - NŚN w ŁG zdjęcia\NŚŃ - zdjęcia, filmy, prezentacja\NŚN - 09,11. 2005 obecny gen. Bronisław Kwiatkowski\P1010135.JPG"/>
          <p:cNvPicPr>
            <a:picLocks noChangeAspect="1" noChangeArrowheads="1"/>
          </p:cNvPicPr>
          <p:nvPr/>
        </p:nvPicPr>
        <p:blipFill>
          <a:blip r:embed="rId7" cstate="print"/>
          <a:srcRect l="22500" t="35002" r="21801" b="15493"/>
          <a:stretch>
            <a:fillRect/>
          </a:stretch>
        </p:blipFill>
        <p:spPr bwMode="auto">
          <a:xfrm>
            <a:off x="1242244" y="4068663"/>
            <a:ext cx="4320480" cy="2880000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594172" y="108223"/>
            <a:ext cx="94330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SKŁADANIE WIEŃCÓW I WIĄZANEK  KWIATÓW</a:t>
            </a:r>
          </a:p>
          <a:p>
            <a:pPr algn="ctr"/>
            <a:r>
              <a:rPr lang="pl-PL" sz="2300" b="1" dirty="0" smtClean="0">
                <a:solidFill>
                  <a:srgbClr val="0000CC"/>
                </a:solidFill>
              </a:rPr>
              <a:t>ORGANIZACJE SPOŁECZNE, INSTYTUTUCJE, STOWARZYSZENIA, ZWIĄZKI</a:t>
            </a:r>
            <a:endParaRPr lang="pl-PL" sz="23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4" name="Picture 2" descr="G:\NOWE - NŚN w ŁG zdjęcia\NŚŃ - zdjęcia, filmy, prezentacja\2013.11.05. uroczystości w Łososinie Górnej\IMG_1902.JPG"/>
          <p:cNvPicPr>
            <a:picLocks noChangeAspect="1" noChangeArrowheads="1"/>
          </p:cNvPicPr>
          <p:nvPr/>
        </p:nvPicPr>
        <p:blipFill>
          <a:blip r:embed="rId3" cstate="print"/>
          <a:srcRect t="4438" r="24992" b="28884"/>
          <a:stretch>
            <a:fillRect/>
          </a:stretch>
        </p:blipFill>
        <p:spPr bwMode="auto">
          <a:xfrm>
            <a:off x="5923244" y="684287"/>
            <a:ext cx="4320000" cy="2880320"/>
          </a:xfrm>
          <a:prstGeom prst="rect">
            <a:avLst/>
          </a:prstGeom>
          <a:noFill/>
        </p:spPr>
      </p:pic>
      <p:pic>
        <p:nvPicPr>
          <p:cNvPr id="23553" name="Picture 1" descr="G:\NOWE - NŚN w ŁG zdjęcia\NŚŃ - zdjęcia, filmy, prezentacja\NŚN - 10.11.2012r\IMG_9096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48869" t="29090" r="9990" b="30132"/>
          <a:stretch>
            <a:fillRect/>
          </a:stretch>
        </p:blipFill>
        <p:spPr bwMode="auto">
          <a:xfrm>
            <a:off x="378148" y="756295"/>
            <a:ext cx="4320000" cy="2854629"/>
          </a:xfrm>
          <a:prstGeom prst="rect">
            <a:avLst/>
          </a:prstGeom>
          <a:noFill/>
        </p:spPr>
      </p:pic>
      <p:pic>
        <p:nvPicPr>
          <p:cNvPr id="23554" name="Picture 2" descr="G:\NOWE - NŚN w ŁG zdjęcia\NŚŃ - zdjęcia, filmy, prezentacja\NŚN - 10.11.2012r\IMG_91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0196" y="3924647"/>
            <a:ext cx="4320000" cy="2880000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89303">
            <a:off x="222675" y="6073776"/>
            <a:ext cx="756000" cy="1151376"/>
          </a:xfrm>
          <a:prstGeom prst="rect">
            <a:avLst/>
          </a:prstGeom>
          <a:noFill/>
        </p:spPr>
      </p:pic>
      <p:pic>
        <p:nvPicPr>
          <p:cNvPr id="16" name="Picture 2" descr="G:\NOWE - NŚN w ŁG zdjęcia\NŚŃ - zdjęcia, filmy, prezentacja\NŚN - 10.11.2012r\IMG_9119.JPG"/>
          <p:cNvPicPr>
            <a:picLocks noChangeAspect="1" noChangeArrowheads="1"/>
          </p:cNvPicPr>
          <p:nvPr/>
        </p:nvPicPr>
        <p:blipFill>
          <a:blip r:embed="rId7" cstate="print">
            <a:lum bright="20000" contrast="20000"/>
          </a:blip>
          <a:srcRect t="7501" r="12481" b="4989"/>
          <a:stretch>
            <a:fillRect/>
          </a:stretch>
        </p:blipFill>
        <p:spPr bwMode="auto">
          <a:xfrm>
            <a:off x="5634732" y="3924647"/>
            <a:ext cx="4320481" cy="288000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163284" y="145007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89303">
            <a:off x="366691" y="5929760"/>
            <a:ext cx="756000" cy="1151376"/>
          </a:xfrm>
          <a:prstGeom prst="rect">
            <a:avLst/>
          </a:prstGeom>
          <a:noFill/>
        </p:spPr>
      </p:pic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18108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01377" name="Picture 1" descr="G:\NOWE - NŚN w ŁG zdjęcia\NŚŃ - zdjęcia, filmy, prezentacja\NŚN - 10.11.2012r\IMG_9118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12908" t="5418" r="4138" b="12074"/>
          <a:stretch>
            <a:fillRect/>
          </a:stretch>
        </p:blipFill>
        <p:spPr bwMode="auto">
          <a:xfrm>
            <a:off x="882204" y="828303"/>
            <a:ext cx="4343337" cy="2880000"/>
          </a:xfrm>
          <a:prstGeom prst="rect">
            <a:avLst/>
          </a:prstGeom>
          <a:noFill/>
        </p:spPr>
      </p:pic>
      <p:pic>
        <p:nvPicPr>
          <p:cNvPr id="101379" name="Picture 3" descr="G:\NOWE - NŚN w ŁG zdjęcia\NŚŃ - zdjęcia, filmy, prezentacja\NŚN - 09,11. 2005 obecny gen. Bronisław Kwiatkowski\P1010120.JPG"/>
          <p:cNvPicPr>
            <a:picLocks noChangeAspect="1" noChangeArrowheads="1"/>
          </p:cNvPicPr>
          <p:nvPr/>
        </p:nvPicPr>
        <p:blipFill>
          <a:blip r:embed="rId5" cstate="print"/>
          <a:srcRect t="22239" r="13431"/>
          <a:stretch>
            <a:fillRect/>
          </a:stretch>
        </p:blipFill>
        <p:spPr bwMode="auto">
          <a:xfrm>
            <a:off x="5586722" y="3996975"/>
            <a:ext cx="4274972" cy="2880000"/>
          </a:xfrm>
          <a:prstGeom prst="rect">
            <a:avLst/>
          </a:prstGeom>
          <a:noFill/>
        </p:spPr>
      </p:pic>
      <p:pic>
        <p:nvPicPr>
          <p:cNvPr id="13" name="Picture 3" descr="G:\NOWE - NŚN w ŁG zdjęcia\NŚŃ - zdjęcia, filmy, prezentacja\NŚN - 10.11.2012r\IMG_91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0716" y="3996975"/>
            <a:ext cx="4320000" cy="2880000"/>
          </a:xfrm>
          <a:prstGeom prst="rect">
            <a:avLst/>
          </a:prstGeom>
          <a:noFill/>
        </p:spPr>
      </p:pic>
      <p:pic>
        <p:nvPicPr>
          <p:cNvPr id="101380" name="Picture 4" descr="G:\NOWE - NŚN w ŁG zdjęcia\NŚŃ - zdjęcia, filmy, prezentacja\NŚN - 09,11. 2005 obecny gen. Bronisław Kwiatkowski\P1010136.JPG"/>
          <p:cNvPicPr>
            <a:picLocks noChangeAspect="1" noChangeArrowheads="1"/>
          </p:cNvPicPr>
          <p:nvPr/>
        </p:nvPicPr>
        <p:blipFill>
          <a:blip r:embed="rId7" cstate="print"/>
          <a:srcRect l="17413" t="38363" r="16071" b="1778"/>
          <a:stretch>
            <a:fillRect/>
          </a:stretch>
        </p:blipFill>
        <p:spPr bwMode="auto">
          <a:xfrm>
            <a:off x="6066862" y="828303"/>
            <a:ext cx="4320398" cy="2915976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03426" name="Picture 2" descr="G:\NOWE - NŚN w ŁG zdjęcia\NŚŃ - zdjęcia, filmy, prezentacja\NŚN - 09,11. 2005 obecny gen. Bronisław Kwiatkowski\P1010130.JPG"/>
          <p:cNvPicPr>
            <a:picLocks noChangeAspect="1" noChangeArrowheads="1"/>
          </p:cNvPicPr>
          <p:nvPr/>
        </p:nvPicPr>
        <p:blipFill>
          <a:blip r:embed="rId3" cstate="print">
            <a:lum bright="-20000" contrast="-10000"/>
          </a:blip>
          <a:srcRect t="11113"/>
          <a:stretch>
            <a:fillRect/>
          </a:stretch>
        </p:blipFill>
        <p:spPr bwMode="auto">
          <a:xfrm>
            <a:off x="450156" y="900671"/>
            <a:ext cx="4320000" cy="2879960"/>
          </a:xfrm>
          <a:prstGeom prst="rect">
            <a:avLst/>
          </a:prstGeom>
          <a:noFill/>
        </p:spPr>
      </p:pic>
      <p:pic>
        <p:nvPicPr>
          <p:cNvPr id="103427" name="Picture 3" descr="G:\NOWE - NŚN w ŁG zdjęcia\NŚŃ - zdjęcia, filmy, prezentacja\NŚN - 09,11. 2005 obecny gen. Bronisław Kwiatkowski\P1010134.JPG"/>
          <p:cNvPicPr>
            <a:picLocks noChangeAspect="1" noChangeArrowheads="1"/>
          </p:cNvPicPr>
          <p:nvPr/>
        </p:nvPicPr>
        <p:blipFill>
          <a:blip r:embed="rId4" cstate="print"/>
          <a:srcRect t="17780" r="8323"/>
          <a:stretch>
            <a:fillRect/>
          </a:stretch>
        </p:blipFill>
        <p:spPr bwMode="auto">
          <a:xfrm>
            <a:off x="5418708" y="4068663"/>
            <a:ext cx="4320000" cy="2905789"/>
          </a:xfrm>
          <a:prstGeom prst="rect">
            <a:avLst/>
          </a:prstGeom>
          <a:noFill/>
        </p:spPr>
      </p:pic>
      <p:pic>
        <p:nvPicPr>
          <p:cNvPr id="103428" name="Picture 4" descr="G:\NOWE - NŚN w ŁG zdjęcia\NŚŃ - zdjęcia, filmy, prezentacja\Łososina Górna  NŚN -10-11-2011\IMG_35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9228" y="900631"/>
            <a:ext cx="4320000" cy="2880000"/>
          </a:xfrm>
          <a:prstGeom prst="rect">
            <a:avLst/>
          </a:prstGeom>
          <a:noFill/>
        </p:spPr>
      </p:pic>
      <p:pic>
        <p:nvPicPr>
          <p:cNvPr id="103429" name="Picture 5" descr="G:\NOWE - NŚN w ŁG zdjęcia\NŚŃ - zdjęcia, filmy, prezentacja\Łososina Górna  NŚN -10-11-2011\IMG_3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4692" y="4068983"/>
            <a:ext cx="4320000" cy="2880000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89303">
            <a:off x="222678" y="6073772"/>
            <a:ext cx="756000" cy="115138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22529" name="Picture 1" descr="G:\NOWE - NŚN w ŁG zdjęcia\NŚŃ - zdjęcia, filmy, prezentacja\Łososina Górna  NŚN -10-11-2011\IMG_3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156" y="1044327"/>
            <a:ext cx="4320000" cy="2880000"/>
          </a:xfrm>
          <a:prstGeom prst="rect">
            <a:avLst/>
          </a:prstGeom>
          <a:noFill/>
        </p:spPr>
      </p:pic>
      <p:pic>
        <p:nvPicPr>
          <p:cNvPr id="22530" name="Picture 2" descr="G:\NOWE - NŚN w ŁG zdjęcia\NŚŃ - zdjęcia, filmy, prezentacja\Łososina Górna  NŚN -10-11-2011\IMG_3543.JPG"/>
          <p:cNvPicPr>
            <a:picLocks noChangeAspect="1" noChangeArrowheads="1"/>
          </p:cNvPicPr>
          <p:nvPr/>
        </p:nvPicPr>
        <p:blipFill>
          <a:blip r:embed="rId4" cstate="print"/>
          <a:srcRect r="9683" b="9673"/>
          <a:stretch>
            <a:fillRect/>
          </a:stretch>
        </p:blipFill>
        <p:spPr bwMode="auto">
          <a:xfrm>
            <a:off x="5851236" y="1044327"/>
            <a:ext cx="4320000" cy="2880320"/>
          </a:xfrm>
          <a:prstGeom prst="rect">
            <a:avLst/>
          </a:prstGeom>
          <a:noFill/>
        </p:spPr>
      </p:pic>
      <p:pic>
        <p:nvPicPr>
          <p:cNvPr id="2" name="Picture 3" descr="G:\NOWE - NŚN w ŁG zdjęcia\NŚŃ - zdjęcia, filmy, prezentacja\2013.11.05. uroczystości w Łososinie Górnej\IMG_1907.JPG"/>
          <p:cNvPicPr>
            <a:picLocks noChangeAspect="1" noChangeArrowheads="1"/>
          </p:cNvPicPr>
          <p:nvPr/>
        </p:nvPicPr>
        <p:blipFill>
          <a:blip r:embed="rId5" cstate="print"/>
          <a:srcRect b="11021"/>
          <a:stretch>
            <a:fillRect/>
          </a:stretch>
        </p:blipFill>
        <p:spPr bwMode="auto">
          <a:xfrm>
            <a:off x="810676" y="4140671"/>
            <a:ext cx="4320000" cy="2880320"/>
          </a:xfrm>
          <a:prstGeom prst="rect">
            <a:avLst/>
          </a:prstGeom>
          <a:noFill/>
        </p:spPr>
      </p:pic>
      <p:pic>
        <p:nvPicPr>
          <p:cNvPr id="22532" name="Picture 4" descr="G:\NOWE - NŚN w ŁG zdjęcia\NŚŃ - zdjęcia, filmy, prezentacja\2013.11.05. uroczystości w Łososinie Górnej\IMG_1908.JPG"/>
          <p:cNvPicPr>
            <a:picLocks noChangeAspect="1" noChangeArrowheads="1"/>
          </p:cNvPicPr>
          <p:nvPr/>
        </p:nvPicPr>
        <p:blipFill>
          <a:blip r:embed="rId6" cstate="print"/>
          <a:srcRect b="11430"/>
          <a:stretch>
            <a:fillRect/>
          </a:stretch>
        </p:blipFill>
        <p:spPr bwMode="auto">
          <a:xfrm>
            <a:off x="5562724" y="4140671"/>
            <a:ext cx="4320000" cy="2880320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89303">
            <a:off x="222678" y="6073772"/>
            <a:ext cx="756000" cy="1151382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 contrast="40000"/>
          </a:blip>
          <a:srcRect b="7904"/>
          <a:stretch>
            <a:fillRect/>
          </a:stretch>
        </p:blipFill>
        <p:spPr bwMode="auto">
          <a:xfrm>
            <a:off x="-51383" y="0"/>
            <a:ext cx="10744783" cy="751186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61442" name="Picture 2" descr="Znalezione obrazy dla zapytania biało czerwona z orłem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3791" t="4928" r="11246" b="20125"/>
          <a:stretch>
            <a:fillRect/>
          </a:stretch>
        </p:blipFill>
        <p:spPr bwMode="auto">
          <a:xfrm>
            <a:off x="90116" y="109023"/>
            <a:ext cx="10459268" cy="7020000"/>
          </a:xfrm>
          <a:prstGeom prst="round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635000"/>
          </a:effectLst>
        </p:spPr>
      </p:pic>
      <p:pic>
        <p:nvPicPr>
          <p:cNvPr id="5" name="Picture 10" descr="https://niepodlegla.gov.pl/wp-content/uploads/2017/09/Józef-Piłsudski-217x300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3402484" y="180231"/>
            <a:ext cx="1944216" cy="2379591"/>
          </a:xfrm>
          <a:prstGeom prst="roundRect">
            <a:avLst/>
          </a:prstGeom>
          <a:noFill/>
        </p:spPr>
      </p:pic>
      <p:pic>
        <p:nvPicPr>
          <p:cNvPr id="6" name="Picture 4" descr="https://niepodlegla.gov.pl/wp-content/uploads/2017/09/Roman-Dmowski_NAC-216x300.jpg"/>
          <p:cNvPicPr>
            <a:picLocks noChangeAspect="1" noChangeArrowheads="1"/>
          </p:cNvPicPr>
          <p:nvPr/>
        </p:nvPicPr>
        <p:blipFill>
          <a:blip r:embed="rId5" cstate="print">
            <a:lum bright="30000"/>
          </a:blip>
          <a:srcRect l="5001" t="3600" r="4989" b="6390"/>
          <a:stretch>
            <a:fillRect/>
          </a:stretch>
        </p:blipFill>
        <p:spPr bwMode="auto">
          <a:xfrm>
            <a:off x="1386260" y="684287"/>
            <a:ext cx="1584176" cy="1920001"/>
          </a:xfrm>
          <a:prstGeom prst="roundRect">
            <a:avLst/>
          </a:prstGeom>
          <a:noFill/>
        </p:spPr>
      </p:pic>
      <p:pic>
        <p:nvPicPr>
          <p:cNvPr id="7" name="Picture 8" descr="https://niepodlegla.gov.pl/wp-content/uploads/2017/09/Ignacy-Paderewski_ze-zbiorów-NAC-sygn.-1-K-6796-236x300.jpg"/>
          <p:cNvPicPr>
            <a:picLocks noChangeAspect="1" noChangeArrowheads="1"/>
          </p:cNvPicPr>
          <p:nvPr/>
        </p:nvPicPr>
        <p:blipFill>
          <a:blip r:embed="rId6" cstate="print"/>
          <a:srcRect r="10784"/>
          <a:stretch>
            <a:fillRect/>
          </a:stretch>
        </p:blipFill>
        <p:spPr bwMode="auto">
          <a:xfrm>
            <a:off x="1314252" y="3060551"/>
            <a:ext cx="1619400" cy="1908000"/>
          </a:xfrm>
          <a:prstGeom prst="roundRect">
            <a:avLst/>
          </a:prstGeom>
          <a:noFill/>
        </p:spPr>
      </p:pic>
      <p:pic>
        <p:nvPicPr>
          <p:cNvPr id="10" name="Picture 2" descr="https://niepodlegla.gov.pl/wp-content/uploads/2017/09/Ignacy_Daszynski_Domena-publiczna-198x300.jpg"/>
          <p:cNvPicPr>
            <a:picLocks noChangeAspect="1" noChangeArrowheads="1"/>
          </p:cNvPicPr>
          <p:nvPr/>
        </p:nvPicPr>
        <p:blipFill>
          <a:blip r:embed="rId7" cstate="print"/>
          <a:srcRect b="7589"/>
          <a:stretch>
            <a:fillRect/>
          </a:stretch>
        </p:blipFill>
        <p:spPr bwMode="auto">
          <a:xfrm>
            <a:off x="3402484" y="3074278"/>
            <a:ext cx="1584176" cy="1930489"/>
          </a:xfrm>
          <a:prstGeom prst="roundRect">
            <a:avLst/>
          </a:prstGeom>
          <a:noFill/>
        </p:spPr>
      </p:pic>
      <p:pic>
        <p:nvPicPr>
          <p:cNvPr id="11" name="Picture 12" descr="https://niepodlegla.gov.pl/wp-content/uploads/2017/09/Wincenty-Witos_domena-publiczna-230x300.jpg"/>
          <p:cNvPicPr>
            <a:picLocks noChangeAspect="1" noChangeArrowheads="1"/>
          </p:cNvPicPr>
          <p:nvPr/>
        </p:nvPicPr>
        <p:blipFill>
          <a:blip r:embed="rId8" cstate="print"/>
          <a:srcRect r="8457"/>
          <a:stretch>
            <a:fillRect/>
          </a:stretch>
        </p:blipFill>
        <p:spPr bwMode="auto">
          <a:xfrm>
            <a:off x="5778916" y="3098193"/>
            <a:ext cx="1584008" cy="1906575"/>
          </a:xfrm>
          <a:prstGeom prst="roundRect">
            <a:avLst/>
          </a:prstGeom>
          <a:noFill/>
        </p:spPr>
      </p:pic>
      <p:pic>
        <p:nvPicPr>
          <p:cNvPr id="12" name="Picture 6" descr="https://niepodlegla.gov.pl/wp-content/uploads/2017/09/Wojciech_Korfanty_domena-publiczna-195x300.png"/>
          <p:cNvPicPr>
            <a:picLocks noChangeAspect="1" noChangeArrowheads="1"/>
          </p:cNvPicPr>
          <p:nvPr/>
        </p:nvPicPr>
        <p:blipFill>
          <a:blip r:embed="rId9" cstate="print">
            <a:lum bright="10000"/>
          </a:blip>
          <a:srcRect b="5739"/>
          <a:stretch>
            <a:fillRect/>
          </a:stretch>
        </p:blipFill>
        <p:spPr bwMode="auto">
          <a:xfrm>
            <a:off x="7722964" y="3168225"/>
            <a:ext cx="1512168" cy="1908550"/>
          </a:xfrm>
          <a:prstGeom prst="round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5562932" y="4962171"/>
            <a:ext cx="1872000" cy="474644"/>
          </a:xfrm>
          <a:prstGeom prst="rect">
            <a:avLst/>
          </a:prstGeom>
          <a:noFill/>
        </p:spPr>
        <p:txBody>
          <a:bodyPr wrap="square" lIns="104294" tIns="52147" rIns="104294" bIns="52147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WINCENTY WITOS </a:t>
            </a:r>
          </a:p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(1874-1945)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314252" y="5472999"/>
            <a:ext cx="8424000" cy="1620000"/>
          </a:xfrm>
          <a:prstGeom prst="rect">
            <a:avLst/>
          </a:prstGeom>
          <a:solidFill>
            <a:schemeClr val="bg1"/>
          </a:solidFill>
        </p:spPr>
        <p:txBody>
          <a:bodyPr wrap="square" lIns="104294" tIns="52147" rIns="104294" bIns="52147">
            <a:spAutoFit/>
          </a:bodyPr>
          <a:lstStyle/>
          <a:p>
            <a:pPr algn="just"/>
            <a:r>
              <a:rPr lang="pl-PL" sz="1400" b="1" dirty="0" smtClean="0"/>
              <a:t>	</a:t>
            </a:r>
            <a:r>
              <a:rPr lang="pl-PL" b="1" dirty="0" smtClean="0">
                <a:latin typeface="Bookman Old Style" pitchFamily="18" charset="0"/>
              </a:rPr>
              <a:t>Ojcowie Niepodległości </a:t>
            </a:r>
            <a:r>
              <a:rPr lang="pl-PL" dirty="0" smtClean="0">
                <a:latin typeface="Bookman Old Style" pitchFamily="18" charset="0"/>
              </a:rPr>
              <a:t>to: artysta, dyplomaci, żołnierze i politycy a także działacze społeczni. Reprezentowali różne poglądy polityczne, różnili się przynależnością społeczną i religią, urodzili się pod różnymi zaborami. Mimo to potrafili zjednoczyć się wokół jednego, nadrzędnego celu: </a:t>
            </a:r>
            <a:r>
              <a:rPr lang="pl-PL" b="1" dirty="0" smtClean="0">
                <a:latin typeface="Bookman Old Style" pitchFamily="18" charset="0"/>
              </a:rPr>
              <a:t>NIEPODLEGŁOŚCI. </a:t>
            </a:r>
          </a:p>
          <a:p>
            <a:pPr algn="just"/>
            <a:r>
              <a:rPr lang="pl-PL" sz="1400" dirty="0" smtClean="0">
                <a:latin typeface="Bookman Old Style" pitchFamily="18" charset="0"/>
              </a:rPr>
              <a:t>	</a:t>
            </a:r>
          </a:p>
          <a:p>
            <a:pPr algn="just"/>
            <a:endParaRPr lang="pl-PL" sz="1400" dirty="0" smtClean="0"/>
          </a:p>
          <a:p>
            <a:pPr algn="just">
              <a:lnSpc>
                <a:spcPct val="150000"/>
              </a:lnSpc>
            </a:pPr>
            <a:r>
              <a:rPr lang="pl-PL" sz="1400" b="1" dirty="0" smtClean="0">
                <a:latin typeface="Bookman Old Style" pitchFamily="18" charset="0"/>
              </a:rPr>
              <a:t> </a:t>
            </a:r>
          </a:p>
          <a:p>
            <a:pPr algn="just"/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7592285" y="5034179"/>
            <a:ext cx="2074895" cy="474644"/>
          </a:xfrm>
          <a:prstGeom prst="rect">
            <a:avLst/>
          </a:prstGeom>
          <a:noFill/>
        </p:spPr>
        <p:txBody>
          <a:bodyPr wrap="square" lIns="104294" tIns="52147" rIns="104294" bIns="52147" rtlCol="0">
            <a:spAutoFit/>
          </a:bodyPr>
          <a:lstStyle/>
          <a:p>
            <a:pPr algn="ctr"/>
            <a:r>
              <a:rPr lang="pl-PL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WOJCIECH KORFANTY</a:t>
            </a:r>
          </a:p>
          <a:p>
            <a:pPr algn="ctr"/>
            <a:r>
              <a:rPr lang="pl-PL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(1873-1939)</a:t>
            </a:r>
            <a:endParaRPr lang="pl-PL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1098228" y="4936910"/>
            <a:ext cx="2052000" cy="643921"/>
          </a:xfrm>
          <a:prstGeom prst="rect">
            <a:avLst/>
          </a:prstGeom>
          <a:noFill/>
        </p:spPr>
        <p:txBody>
          <a:bodyPr wrap="square" lIns="104294" tIns="52147" rIns="104294" bIns="52147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IGNACY PADEREWSKI </a:t>
            </a:r>
          </a:p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(1860-1941)</a:t>
            </a:r>
          </a:p>
          <a:p>
            <a:pPr algn="ctr"/>
            <a:endParaRPr lang="pl-PL" sz="1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3258468" y="4962171"/>
            <a:ext cx="1872000" cy="474644"/>
          </a:xfrm>
          <a:prstGeom prst="rect">
            <a:avLst/>
          </a:prstGeom>
        </p:spPr>
        <p:txBody>
          <a:bodyPr lIns="104294" tIns="52147" rIns="104294" bIns="52147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IGNACY DASZYŃSKI </a:t>
            </a:r>
          </a:p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(1866-1936)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098228" y="2556495"/>
            <a:ext cx="1980000" cy="474644"/>
          </a:xfrm>
          <a:prstGeom prst="rect">
            <a:avLst/>
          </a:prstGeom>
          <a:noFill/>
        </p:spPr>
        <p:txBody>
          <a:bodyPr wrap="square" lIns="104294" tIns="52147" rIns="104294" bIns="52147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ROMAN DMOWSKI</a:t>
            </a:r>
          </a:p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(1864-1939)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Zwój poziomy 17"/>
          <p:cNvSpPr/>
          <p:nvPr/>
        </p:nvSpPr>
        <p:spPr>
          <a:xfrm>
            <a:off x="5562724" y="108223"/>
            <a:ext cx="4428000" cy="720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algn="ctr"/>
            <a:r>
              <a:rPr lang="pl-PL" sz="2800" b="1" i="1" dirty="0" smtClean="0">
                <a:solidFill>
                  <a:srgbClr val="0000CC"/>
                </a:solidFill>
              </a:rPr>
              <a:t>Ojcowie Niepodległości …</a:t>
            </a:r>
            <a:endParaRPr lang="pl-PL" sz="2800" b="1" i="1" dirty="0">
              <a:solidFill>
                <a:srgbClr val="0000CC"/>
              </a:solidFill>
            </a:endParaRPr>
          </a:p>
        </p:txBody>
      </p:sp>
      <p:sp>
        <p:nvSpPr>
          <p:cNvPr id="19" name="pole tekstowe 18"/>
          <p:cNvSpPr txBox="1"/>
          <p:nvPr/>
        </p:nvSpPr>
        <p:spPr>
          <a:xfrm>
            <a:off x="3045234" y="2556495"/>
            <a:ext cx="2445482" cy="474644"/>
          </a:xfrm>
          <a:prstGeom prst="rect">
            <a:avLst/>
          </a:prstGeom>
          <a:noFill/>
        </p:spPr>
        <p:txBody>
          <a:bodyPr wrap="square" lIns="104294" tIns="52147" rIns="104294" bIns="52147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JÓZEF PIŁSUDSKI (1867-1935)                     Marszałek Polski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Łącznik prosty 20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Podobny obraz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4768442">
            <a:off x="347170" y="6058014"/>
            <a:ext cx="756000" cy="1151376"/>
          </a:xfrm>
          <a:prstGeom prst="rect">
            <a:avLst/>
          </a:prstGeom>
          <a:noFill/>
        </p:spPr>
      </p:pic>
      <p:sp>
        <p:nvSpPr>
          <p:cNvPr id="24" name="pole tekstowe 23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04450" name="Picture 2" descr="G:\NOWE - NŚN w ŁG zdjęcia\NŚŃ - zdjęcia, filmy, prezentacja\2013.11.05. uroczystości w Łososinie Górnej\IMG_1915.JPG"/>
          <p:cNvPicPr>
            <a:picLocks noChangeAspect="1" noChangeArrowheads="1"/>
          </p:cNvPicPr>
          <p:nvPr/>
        </p:nvPicPr>
        <p:blipFill>
          <a:blip r:embed="rId3" cstate="print"/>
          <a:srcRect b="9877"/>
          <a:stretch>
            <a:fillRect/>
          </a:stretch>
        </p:blipFill>
        <p:spPr bwMode="auto">
          <a:xfrm>
            <a:off x="378148" y="1044327"/>
            <a:ext cx="4320000" cy="2934108"/>
          </a:xfrm>
          <a:prstGeom prst="rect">
            <a:avLst/>
          </a:prstGeom>
          <a:noFill/>
        </p:spPr>
      </p:pic>
      <p:pic>
        <p:nvPicPr>
          <p:cNvPr id="104451" name="Picture 3" descr="G:\NOWE - NŚN w ŁG zdjęcia\NŚŃ - zdjęcia, filmy, prezentacja\10.11.2009\DSC01164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t="8890"/>
          <a:stretch>
            <a:fillRect/>
          </a:stretch>
        </p:blipFill>
        <p:spPr bwMode="auto">
          <a:xfrm>
            <a:off x="5634732" y="972319"/>
            <a:ext cx="4320000" cy="2951968"/>
          </a:xfrm>
          <a:prstGeom prst="rect">
            <a:avLst/>
          </a:prstGeom>
          <a:noFill/>
        </p:spPr>
      </p:pic>
      <p:pic>
        <p:nvPicPr>
          <p:cNvPr id="104452" name="Picture 4" descr="G:\NOWE - NŚN w ŁG zdjęcia\NŚŃ - zdjęcia, filmy, prezentacja\10.11.2009\DSC01163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t="4433" b="4445"/>
          <a:stretch>
            <a:fillRect/>
          </a:stretch>
        </p:blipFill>
        <p:spPr bwMode="auto">
          <a:xfrm>
            <a:off x="882684" y="4140671"/>
            <a:ext cx="4320000" cy="2952328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489303">
            <a:off x="222678" y="6073772"/>
            <a:ext cx="756000" cy="1151382"/>
          </a:xfrm>
          <a:prstGeom prst="rect">
            <a:avLst/>
          </a:prstGeom>
          <a:noFill/>
        </p:spPr>
      </p:pic>
      <p:pic>
        <p:nvPicPr>
          <p:cNvPr id="104453" name="Picture 5" descr="G:\NOWE - NŚN w ŁG zdjęcia\NŚŃ - zdjęcia, filmy, prezentacja\NŚN - 10.11.2012r\IMG_9108.JPG"/>
          <p:cNvPicPr>
            <a:picLocks noChangeAspect="1" noChangeArrowheads="1"/>
          </p:cNvPicPr>
          <p:nvPr/>
        </p:nvPicPr>
        <p:blipFill>
          <a:blip r:embed="rId7" cstate="print"/>
          <a:srcRect r="4054" b="4044"/>
          <a:stretch>
            <a:fillRect/>
          </a:stretch>
        </p:blipFill>
        <p:spPr bwMode="auto">
          <a:xfrm>
            <a:off x="5419188" y="4212679"/>
            <a:ext cx="4320000" cy="288032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80231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3294908" y="180231"/>
            <a:ext cx="392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 smtClean="0">
                <a:solidFill>
                  <a:srgbClr val="0000CC"/>
                </a:solidFill>
              </a:rPr>
              <a:t>WYSTĄPIENIA GOŚCI</a:t>
            </a:r>
            <a:endParaRPr lang="pl-PL" sz="2200" b="1" dirty="0">
              <a:solidFill>
                <a:srgbClr val="0000CC"/>
              </a:solidFill>
            </a:endParaRPr>
          </a:p>
        </p:txBody>
      </p:sp>
      <p:pic>
        <p:nvPicPr>
          <p:cNvPr id="2" name="Picture 1" descr="G:\NOWE - NŚN w ŁG zdjęcia\NŚŃ - zdjęcia, filmy, prezentacja\10.11.2009\DSC01174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 l="12524" t="16667" b="5678"/>
          <a:stretch>
            <a:fillRect/>
          </a:stretch>
        </p:blipFill>
        <p:spPr bwMode="auto">
          <a:xfrm>
            <a:off x="300530" y="681990"/>
            <a:ext cx="4758138" cy="3168000"/>
          </a:xfrm>
          <a:prstGeom prst="rect">
            <a:avLst/>
          </a:prstGeom>
          <a:noFill/>
        </p:spPr>
      </p:pic>
      <p:pic>
        <p:nvPicPr>
          <p:cNvPr id="21505" name="Picture 1" descr="G:\NOWE - NŚN w ŁG zdjęcia\NŚŃ - zdjęcia, filmy, prezentacja\2013.11.05. uroczystości w Łososinie Górnej\IMG_8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9705" y="680774"/>
            <a:ext cx="4765547" cy="3171865"/>
          </a:xfrm>
          <a:prstGeom prst="rect">
            <a:avLst/>
          </a:prstGeom>
          <a:noFill/>
        </p:spPr>
      </p:pic>
      <p:pic>
        <p:nvPicPr>
          <p:cNvPr id="21506" name="Picture 2" descr="G:\NOWE - NŚN w ŁG zdjęcia\NŚŃ - zdjęcia, filmy, prezentacja\2013.11.05. uroczystości w Łososinie Górnej\IMG_8925.JPG"/>
          <p:cNvPicPr>
            <a:picLocks noChangeAspect="1" noChangeArrowheads="1"/>
          </p:cNvPicPr>
          <p:nvPr/>
        </p:nvPicPr>
        <p:blipFill>
          <a:blip r:embed="rId5" cstate="print"/>
          <a:srcRect b="9990"/>
          <a:stretch>
            <a:fillRect/>
          </a:stretch>
        </p:blipFill>
        <p:spPr bwMode="auto">
          <a:xfrm>
            <a:off x="5346700" y="3924647"/>
            <a:ext cx="4680000" cy="2808312"/>
          </a:xfrm>
          <a:prstGeom prst="rect">
            <a:avLst/>
          </a:prstGeom>
          <a:noFill/>
        </p:spPr>
      </p:pic>
      <p:sp>
        <p:nvSpPr>
          <p:cNvPr id="14" name="pole tekstowe 13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3" name="Picture 1" descr="G:\NOWE - NŚN w ŁG zdjęcia\NŚŃ - zdjęcia, filmy, prezentacja\Łososina Górna  NŚN -10-11-2011\IMG_3551.JPG"/>
          <p:cNvPicPr>
            <a:picLocks noChangeAspect="1" noChangeArrowheads="1"/>
          </p:cNvPicPr>
          <p:nvPr/>
        </p:nvPicPr>
        <p:blipFill>
          <a:blip r:embed="rId6" cstate="print"/>
          <a:srcRect t="46159" b="13836"/>
          <a:stretch>
            <a:fillRect/>
          </a:stretch>
        </p:blipFill>
        <p:spPr bwMode="auto">
          <a:xfrm>
            <a:off x="522164" y="3924647"/>
            <a:ext cx="4680000" cy="2808312"/>
          </a:xfrm>
          <a:prstGeom prst="rect">
            <a:avLst/>
          </a:prstGeom>
          <a:noFill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89303">
            <a:off x="222675" y="6145784"/>
            <a:ext cx="756000" cy="1151376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2538388" y="6732959"/>
            <a:ext cx="594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b="1" dirty="0" smtClean="0"/>
              <a:t>PARLAMENTARZYŚCI, BURMISTRZOWIE, RADNI</a:t>
            </a:r>
            <a:endParaRPr lang="pl-PL" sz="2200" b="1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3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90882" y="-1535373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0116" y="108223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ctr"/>
            <a:r>
              <a:rPr lang="pl-PL" sz="1400" i="1" dirty="0" smtClean="0"/>
              <a:t>	</a:t>
            </a:r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r>
              <a:rPr lang="pl-PL" sz="1200" dirty="0" smtClean="0">
                <a:latin typeface="Bookman Old Style" pitchFamily="18" charset="0"/>
                <a:cs typeface="Times New Roman" pitchFamily="18" charset="0"/>
              </a:rPr>
              <a:t>	</a:t>
            </a: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i="1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cxnSp>
        <p:nvCxnSpPr>
          <p:cNvPr id="5" name="Łącznik prosty 4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450156" y="530249"/>
          <a:ext cx="9649072" cy="6994797"/>
        </p:xfrm>
        <a:graphic>
          <a:graphicData uri="http://schemas.openxmlformats.org/presentationml/2006/ole">
            <p:oleObj spid="_x0000_s20481" name="Dokument" r:id="rId4" imgW="9759240" imgH="7071185" progId="Word.Document.12">
              <p:embed/>
            </p:oleObj>
          </a:graphicData>
        </a:graphic>
      </p:graphicFrame>
      <p:pic>
        <p:nvPicPr>
          <p:cNvPr id="12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89303">
            <a:off x="186829" y="6197745"/>
            <a:ext cx="720000" cy="1096552"/>
          </a:xfrm>
          <a:prstGeom prst="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2466380" y="69314"/>
            <a:ext cx="58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0000CC"/>
                </a:solidFill>
              </a:rPr>
              <a:t>100 LECIE ODZYSKANIA  NIEPODLEGŁOŚCI</a:t>
            </a:r>
            <a:endParaRPr lang="pl-PL" sz="24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162124" y="0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ctr"/>
            <a:r>
              <a:rPr lang="pl-PL" sz="1400" i="1" dirty="0" smtClean="0"/>
              <a:t>	</a:t>
            </a:r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r>
              <a:rPr lang="pl-PL" sz="1200" dirty="0" smtClean="0">
                <a:latin typeface="Bookman Old Style" pitchFamily="18" charset="0"/>
                <a:cs typeface="Times New Roman" pitchFamily="18" charset="0"/>
              </a:rPr>
              <a:t>	</a:t>
            </a: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dirty="0" smtClean="0">
              <a:latin typeface="Bookman Old Style" pitchFamily="18" charset="0"/>
              <a:cs typeface="Times New Roman" pitchFamily="18" charset="0"/>
            </a:endParaRPr>
          </a:p>
          <a:p>
            <a:pPr algn="just"/>
            <a:endParaRPr lang="pl-PL" sz="1200" i="1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cxnSp>
        <p:nvCxnSpPr>
          <p:cNvPr id="5" name="Łącznik prosty 4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05" name="Picture 1" descr="G:\NOWE - NŚN w ŁG zdjęcia\NŚŃ - zdjęcia, filmy, prezentacja\NŚN - 2015\52.jpg"/>
          <p:cNvPicPr>
            <a:picLocks noChangeAspect="1" noChangeArrowheads="1"/>
          </p:cNvPicPr>
          <p:nvPr/>
        </p:nvPicPr>
        <p:blipFill>
          <a:blip r:embed="rId3" cstate="print"/>
          <a:srcRect t="5718" r="10354" b="9464"/>
          <a:stretch>
            <a:fillRect/>
          </a:stretch>
        </p:blipFill>
        <p:spPr bwMode="auto">
          <a:xfrm>
            <a:off x="234132" y="684287"/>
            <a:ext cx="10153136" cy="6407952"/>
          </a:xfrm>
          <a:prstGeom prst="roundRect">
            <a:avLst/>
          </a:prstGeom>
          <a:noFill/>
        </p:spPr>
      </p:pic>
      <p:sp>
        <p:nvSpPr>
          <p:cNvPr id="11" name="pole tekstowe 10"/>
          <p:cNvSpPr txBox="1"/>
          <p:nvPr/>
        </p:nvSpPr>
        <p:spPr>
          <a:xfrm>
            <a:off x="-557956" y="213330"/>
            <a:ext cx="12529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00CC"/>
                </a:solidFill>
              </a:rPr>
              <a:t>PARAFIALNA ORKIESTRA KOŃCZY UROCZYSTOŚCI </a:t>
            </a:r>
          </a:p>
          <a:p>
            <a:pPr algn="ctr"/>
            <a:endParaRPr lang="pl-PL" sz="2400" b="1" dirty="0">
              <a:solidFill>
                <a:srgbClr val="0000CC"/>
              </a:solidFill>
            </a:endParaRPr>
          </a:p>
        </p:txBody>
      </p:sp>
      <p:pic>
        <p:nvPicPr>
          <p:cNvPr id="9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89303">
            <a:off x="294683" y="6145784"/>
            <a:ext cx="756000" cy="1151376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-5390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4" y="-1499582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6" name="Prostokąt zaokrąglony 5"/>
          <p:cNvSpPr/>
          <p:nvPr/>
        </p:nvSpPr>
        <p:spPr>
          <a:xfrm>
            <a:off x="91276" y="145007"/>
            <a:ext cx="10440000" cy="70200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41061" tIns="41061" rIns="41061" bIns="41061" rtlCol="0" anchor="t"/>
          <a:lstStyle/>
          <a:p>
            <a:pPr algn="just"/>
            <a:endParaRPr lang="pl-PL" sz="1400" dirty="0">
              <a:latin typeface="Bookman Old Style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/>
          <p:cNvSpPr txBox="1"/>
          <p:nvPr/>
        </p:nvSpPr>
        <p:spPr>
          <a:xfrm>
            <a:off x="594172" y="141322"/>
            <a:ext cx="9433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PAMIĘĆ  i SZACUNEK</a:t>
            </a:r>
          </a:p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 BOHATEROM WALCZĄCYM o NIEPODLEGŁOŚĆ</a:t>
            </a:r>
            <a:r>
              <a:rPr lang="pl-PL" sz="2400" b="1" dirty="0" smtClean="0">
                <a:solidFill>
                  <a:srgbClr val="0000CC"/>
                </a:solidFill>
              </a:rPr>
              <a:t>.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18108" y="7092999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 cstate="print"/>
          <a:srcRect t="6276" b="4826"/>
          <a:stretch>
            <a:fillRect/>
          </a:stretch>
        </p:blipFill>
        <p:spPr bwMode="auto">
          <a:xfrm>
            <a:off x="738188" y="972319"/>
            <a:ext cx="9180000" cy="612068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89303">
            <a:off x="408276" y="5564055"/>
            <a:ext cx="1116000" cy="1699646"/>
          </a:xfrm>
          <a:prstGeom prst="rect">
            <a:avLst/>
          </a:prstGeom>
          <a:noFill/>
        </p:spPr>
      </p:pic>
      <p:sp>
        <p:nvSpPr>
          <p:cNvPr id="14" name="Prostokąt 13"/>
          <p:cNvSpPr/>
          <p:nvPr/>
        </p:nvSpPr>
        <p:spPr>
          <a:xfrm>
            <a:off x="378700" y="6457121"/>
            <a:ext cx="9936000" cy="707886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pl-PL"/>
            </a:defPPr>
            <a:lvl1pPr marL="0" algn="l" defTabSz="104294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472" algn="l" defTabSz="104294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943" algn="l" defTabSz="104294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414" algn="l" defTabSz="104294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887" algn="l" defTabSz="104294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358" algn="l" defTabSz="104294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830" algn="l" defTabSz="104294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302" algn="l" defTabSz="104294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773" algn="l" defTabSz="1042943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b="1" dirty="0" smtClean="0">
                <a:solidFill>
                  <a:schemeClr val="bg1"/>
                </a:solidFill>
              </a:rPr>
              <a:t>Dbajmy o to miejsce i przekazujmy historię, bohaterskiej walki wszystkich </a:t>
            </a: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Polek i Polaków o niepodległość i wolność naszej Ojczyzny.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 contrast="40000"/>
          </a:blip>
          <a:srcRect b="7904"/>
          <a:stretch>
            <a:fillRect/>
          </a:stretch>
        </p:blipFill>
        <p:spPr bwMode="auto">
          <a:xfrm>
            <a:off x="-51383" y="0"/>
            <a:ext cx="10744783" cy="7511865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5" name="Picture 2" descr="Znalezione obrazy dla zapytania biało czerwona z orłem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 l="3791" t="4928" r="9013" b="12895"/>
          <a:stretch>
            <a:fillRect/>
          </a:stretch>
        </p:blipFill>
        <p:spPr bwMode="auto">
          <a:xfrm>
            <a:off x="163284" y="180231"/>
            <a:ext cx="10440000" cy="7026188"/>
          </a:xfrm>
          <a:prstGeom prst="round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  <a:softEdge rad="635000"/>
          </a:effectLst>
        </p:spPr>
      </p:pic>
      <p:cxnSp>
        <p:nvCxnSpPr>
          <p:cNvPr id="8" name="Łącznik prosty 7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rostokąt zaokrąglony 6"/>
          <p:cNvSpPr/>
          <p:nvPr/>
        </p:nvSpPr>
        <p:spPr>
          <a:xfrm>
            <a:off x="1602284" y="4716999"/>
            <a:ext cx="8424936" cy="237600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l-PL" dirty="0" smtClean="0">
                <a:latin typeface="Bookman Old Style" pitchFamily="18" charset="0"/>
              </a:rPr>
              <a:t>Również Kościół Polski stworzył mechanizm instytucjonalnej współpracy różnych środowisk ponad podziałami rozbiorowymi, co było wydarzeniem bezprecedensowym. Jego autorami byli: </a:t>
            </a:r>
            <a:r>
              <a:rPr lang="pl-PL" b="1" dirty="0" smtClean="0">
                <a:latin typeface="Bookman Old Style" pitchFamily="18" charset="0"/>
              </a:rPr>
              <a:t>metropolita krakowski abp Stefan Adam SAPIECHA, metropolita warszawski abp Aleksander KAKOWSKI oraz abp Edmund DALBOR, metropolita poznańsko-gnieźnieński, prymas Polski</a:t>
            </a:r>
            <a:r>
              <a:rPr lang="pl-PL" sz="1400" b="1" dirty="0" smtClean="0">
                <a:latin typeface="Bookman Old Style" pitchFamily="18" charset="0"/>
              </a:rPr>
              <a:t>.</a:t>
            </a:r>
            <a:r>
              <a:rPr lang="pl-PL" b="1" dirty="0" smtClean="0"/>
              <a:t> </a:t>
            </a:r>
          </a:p>
          <a:p>
            <a:pPr algn="r"/>
            <a:r>
              <a:rPr lang="pl-PL" sz="1200" dirty="0" smtClean="0"/>
              <a:t>„Zapomniani ojcowie niepodległości”, Andrzej Grajewski, Gość Niedzielny nr 06/2018]</a:t>
            </a:r>
            <a:endParaRPr lang="pl-PL" dirty="0"/>
          </a:p>
        </p:txBody>
      </p:sp>
      <p:pic>
        <p:nvPicPr>
          <p:cNvPr id="10" name="Picture 2" descr="Podobny obraz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458960">
            <a:off x="440564" y="5997757"/>
            <a:ext cx="756000" cy="1151377"/>
          </a:xfrm>
          <a:prstGeom prst="rect">
            <a:avLst/>
          </a:prstGeom>
          <a:noFill/>
        </p:spPr>
      </p:pic>
      <p:pic>
        <p:nvPicPr>
          <p:cNvPr id="26626" name="Picture 2" descr="Ilustracja"/>
          <p:cNvPicPr>
            <a:picLocks noChangeAspect="1" noChangeArrowheads="1"/>
          </p:cNvPicPr>
          <p:nvPr/>
        </p:nvPicPr>
        <p:blipFill>
          <a:blip r:embed="rId5" cstate="print">
            <a:lum bright="-20000" contrast="10000"/>
          </a:blip>
          <a:srcRect/>
          <a:stretch>
            <a:fillRect/>
          </a:stretch>
        </p:blipFill>
        <p:spPr bwMode="auto">
          <a:xfrm>
            <a:off x="495635" y="1836687"/>
            <a:ext cx="1754721" cy="2448000"/>
          </a:xfrm>
          <a:prstGeom prst="roundRect">
            <a:avLst/>
          </a:prstGeom>
          <a:noFill/>
        </p:spPr>
      </p:pic>
      <p:sp>
        <p:nvSpPr>
          <p:cNvPr id="13" name="pole tekstowe 12"/>
          <p:cNvSpPr txBox="1"/>
          <p:nvPr/>
        </p:nvSpPr>
        <p:spPr>
          <a:xfrm>
            <a:off x="522364" y="4314099"/>
            <a:ext cx="1800000" cy="474644"/>
          </a:xfrm>
          <a:prstGeom prst="rect">
            <a:avLst/>
          </a:prstGeom>
          <a:noFill/>
        </p:spPr>
        <p:txBody>
          <a:bodyPr wrap="square" lIns="104294" tIns="52147" rIns="104294" bIns="52147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Abp STEFAN ADAM</a:t>
            </a:r>
          </a:p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SAPIECHA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086740" y="3954059"/>
            <a:ext cx="1620000" cy="474644"/>
          </a:xfrm>
          <a:prstGeom prst="rect">
            <a:avLst/>
          </a:prstGeom>
          <a:noFill/>
        </p:spPr>
        <p:txBody>
          <a:bodyPr wrap="square" lIns="104294" tIns="52147" rIns="104294" bIns="52147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Abp EDMUND</a:t>
            </a:r>
          </a:p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DALBOR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322556" y="4170083"/>
            <a:ext cx="1728000" cy="474644"/>
          </a:xfrm>
          <a:prstGeom prst="rect">
            <a:avLst/>
          </a:prstGeom>
          <a:noFill/>
        </p:spPr>
        <p:txBody>
          <a:bodyPr wrap="square" lIns="104294" tIns="52147" rIns="104294" bIns="52147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Abp ALEKSANDER KAKOWSKI</a:t>
            </a:r>
            <a:endParaRPr lang="pl-PL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32" name="Picture 8" descr="Edmund Dalbor – Wikipedia, wolna encyklopedia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/>
          <a:stretch>
            <a:fillRect/>
          </a:stretch>
        </p:blipFill>
        <p:spPr bwMode="auto">
          <a:xfrm>
            <a:off x="4082319" y="1476647"/>
            <a:ext cx="1696429" cy="2448000"/>
          </a:xfrm>
          <a:prstGeom prst="roundRect">
            <a:avLst/>
          </a:prstGeom>
          <a:noFill/>
        </p:spPr>
      </p:pic>
      <p:sp>
        <p:nvSpPr>
          <p:cNvPr id="20" name="Zwój poziomy 19"/>
          <p:cNvSpPr/>
          <p:nvPr/>
        </p:nvSpPr>
        <p:spPr>
          <a:xfrm>
            <a:off x="4195228" y="180231"/>
            <a:ext cx="5904000" cy="720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r>
              <a:rPr lang="pl-PL" sz="2800" b="1" i="1" dirty="0" smtClean="0">
                <a:solidFill>
                  <a:srgbClr val="0000CC"/>
                </a:solidFill>
              </a:rPr>
              <a:t>Zapomniani ojcowie niepodległości… </a:t>
            </a:r>
            <a:endParaRPr lang="pl-PL" sz="2800" b="1" i="1" dirty="0">
              <a:solidFill>
                <a:srgbClr val="0000CC"/>
              </a:solidFill>
            </a:endParaRPr>
          </a:p>
        </p:txBody>
      </p:sp>
      <p:pic>
        <p:nvPicPr>
          <p:cNvPr id="26634" name="Picture 10" descr="ks. kardynał dr. Aleksander Kakowski - ku pamięci. Ogrody Wspomnień.  Cmentarz Internetowy"/>
          <p:cNvPicPr>
            <a:picLocks noChangeAspect="1" noChangeArrowheads="1"/>
          </p:cNvPicPr>
          <p:nvPr/>
        </p:nvPicPr>
        <p:blipFill>
          <a:blip r:embed="rId7" cstate="print"/>
          <a:srcRect r="-11" b="3369"/>
          <a:stretch>
            <a:fillRect/>
          </a:stretch>
        </p:blipFill>
        <p:spPr bwMode="auto">
          <a:xfrm>
            <a:off x="2322364" y="1692399"/>
            <a:ext cx="1728192" cy="2448272"/>
          </a:xfrm>
          <a:prstGeom prst="roundRect">
            <a:avLst/>
          </a:prstGeom>
          <a:noFill/>
        </p:spPr>
      </p:pic>
      <p:sp>
        <p:nvSpPr>
          <p:cNvPr id="16" name="pole tekstowe 15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 contrast="40000"/>
          </a:blip>
          <a:srcRect b="7904"/>
          <a:stretch>
            <a:fillRect/>
          </a:stretch>
        </p:blipFill>
        <p:spPr bwMode="auto">
          <a:xfrm>
            <a:off x="-51383" y="0"/>
            <a:ext cx="10744783" cy="7511865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4" name="Prostokąt zaokrąglony 3"/>
          <p:cNvSpPr/>
          <p:nvPr/>
        </p:nvSpPr>
        <p:spPr>
          <a:xfrm>
            <a:off x="162124" y="252239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506" name="Picture 2" descr="C:\Users\avans\Desktop\Mala OJCZYZNA zdjęcia\Zdjęcia dla Pawła do folderu Mała Ojczyzna\6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2650" b="11451"/>
          <a:stretch>
            <a:fillRect/>
          </a:stretch>
        </p:blipFill>
        <p:spPr bwMode="auto">
          <a:xfrm>
            <a:off x="2538388" y="567424"/>
            <a:ext cx="7701466" cy="4797383"/>
          </a:xfrm>
          <a:prstGeom prst="roundRect">
            <a:avLst/>
          </a:prstGeom>
          <a:noFill/>
        </p:spPr>
      </p:pic>
      <p:sp>
        <p:nvSpPr>
          <p:cNvPr id="6" name="pole tekstowe 5"/>
          <p:cNvSpPr txBox="1"/>
          <p:nvPr/>
        </p:nvSpPr>
        <p:spPr>
          <a:xfrm>
            <a:off x="2106340" y="5370031"/>
            <a:ext cx="802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 smtClean="0">
                <a:solidFill>
                  <a:srgbClr val="0000FF"/>
                </a:solidFill>
              </a:rPr>
              <a:t>W łososińskim dworku od lipcu do połowy września 1914 roku przebywało na zgrupowaniu kilkudziesięciu młodych strzelców z limanowszczyzny zrzeszonych w Polskich Drużynach Strzeleckich. Pobyt, ćwiczenia i wymarsz z Łososiny opisuje we wspomnieniach legionista Antoni GÓRSZCZYK.</a:t>
            </a:r>
            <a:endParaRPr lang="pl-PL" sz="2400" b="1" dirty="0">
              <a:solidFill>
                <a:srgbClr val="0000FF"/>
              </a:solidFill>
            </a:endParaRPr>
          </a:p>
        </p:txBody>
      </p:sp>
      <p:pic>
        <p:nvPicPr>
          <p:cNvPr id="10" name="Obraz 9"/>
          <p:cNvPicPr/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19858"/>
          <a:stretch>
            <a:fillRect/>
          </a:stretch>
        </p:blipFill>
        <p:spPr bwMode="auto">
          <a:xfrm>
            <a:off x="90116" y="468263"/>
            <a:ext cx="2631562" cy="5256584"/>
          </a:xfrm>
          <a:prstGeom prst="teardrop">
            <a:avLst/>
          </a:prstGeom>
          <a:noFill/>
          <a:ln w="9525">
            <a:noFill/>
            <a:round/>
            <a:headEnd/>
            <a:tailEnd/>
          </a:ln>
          <a:effectLst>
            <a:softEdge rad="127000"/>
          </a:effectLst>
        </p:spPr>
      </p:pic>
      <p:cxnSp>
        <p:nvCxnSpPr>
          <p:cNvPr id="9" name="Łącznik prosty 8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68726">
            <a:off x="288423" y="5857167"/>
            <a:ext cx="1080000" cy="1644819"/>
          </a:xfrm>
          <a:prstGeom prst="rect">
            <a:avLst/>
          </a:prstGeom>
          <a:noFill/>
        </p:spPr>
      </p:pic>
      <p:sp>
        <p:nvSpPr>
          <p:cNvPr id="12" name="Zwój poziomy 11"/>
          <p:cNvSpPr/>
          <p:nvPr/>
        </p:nvSpPr>
        <p:spPr>
          <a:xfrm>
            <a:off x="1926932" y="252239"/>
            <a:ext cx="5508000" cy="720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r>
              <a:rPr lang="pl-PL" sz="2800" b="1" i="1" dirty="0" smtClean="0">
                <a:solidFill>
                  <a:srgbClr val="0000CC"/>
                </a:solidFill>
              </a:rPr>
              <a:t>Wyruszyli w bój o niepodległość… </a:t>
            </a:r>
            <a:endParaRPr lang="pl-PL" sz="2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76000" contrast="40000"/>
          </a:blip>
          <a:srcRect b="7904"/>
          <a:stretch>
            <a:fillRect/>
          </a:stretch>
        </p:blipFill>
        <p:spPr bwMode="auto">
          <a:xfrm>
            <a:off x="67631" y="0"/>
            <a:ext cx="10607661" cy="741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Prostokąt zaokrąglony 3"/>
          <p:cNvSpPr/>
          <p:nvPr/>
        </p:nvSpPr>
        <p:spPr>
          <a:xfrm>
            <a:off x="163284" y="252239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sz="1600" dirty="0">
              <a:solidFill>
                <a:schemeClr val="tx1"/>
              </a:solidFill>
            </a:endParaRPr>
          </a:p>
        </p:txBody>
      </p:sp>
      <p:pic>
        <p:nvPicPr>
          <p:cNvPr id="6" name="Picture 1" descr="C:\Users\avans\Desktop\LEGIONIŚCI - materiały i zdjęcia\Górszczyl - Legionis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168" y="468263"/>
            <a:ext cx="2165034" cy="3096000"/>
          </a:xfrm>
          <a:prstGeom prst="round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602284" y="3564607"/>
            <a:ext cx="8136000" cy="388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b="1" dirty="0" smtClean="0"/>
              <a:t>Wspomina kolegów na zgrupowaniu w Łososinie, z którymi walczył w legionach;</a:t>
            </a:r>
          </a:p>
          <a:p>
            <a:pPr algn="just"/>
            <a:r>
              <a:rPr lang="pl-PL" sz="2400" b="1" i="1" dirty="0" smtClean="0">
                <a:solidFill>
                  <a:srgbClr val="0000FF"/>
                </a:solidFill>
              </a:rPr>
              <a:t>„…Drużyna składała się z rozmaitych typów, i tak byli gimnazjaliści, Bieda-Bem, Młynarscy, Frączek, Raczek, </a:t>
            </a:r>
            <a:r>
              <a:rPr lang="pl-PL" sz="2400" b="1" i="1" dirty="0" err="1" smtClean="0">
                <a:solidFill>
                  <a:srgbClr val="0000FF"/>
                </a:solidFill>
              </a:rPr>
              <a:t>Sajak</a:t>
            </a:r>
            <a:r>
              <a:rPr lang="pl-PL" sz="2400" b="1" i="1" dirty="0" smtClean="0">
                <a:solidFill>
                  <a:srgbClr val="0000FF"/>
                </a:solidFill>
              </a:rPr>
              <a:t> z Rybia (zginął na Wołyniu rozszarpany granatem), prawnik Serafina z Przyszowem, nauczyciel, kilkunastu robotników fabrycznych, reszta chłopcy wiejscy jeden </a:t>
            </a:r>
            <a:r>
              <a:rPr lang="pl-PL" sz="2400" b="1" i="1" dirty="0" err="1" smtClean="0">
                <a:solidFill>
                  <a:srgbClr val="0000FF"/>
                </a:solidFill>
              </a:rPr>
              <a:t>morowszy</a:t>
            </a:r>
            <a:r>
              <a:rPr lang="pl-PL" sz="2400" b="1" i="1" dirty="0" smtClean="0">
                <a:solidFill>
                  <a:srgbClr val="0000FF"/>
                </a:solidFill>
              </a:rPr>
              <a:t> od drugiego…”</a:t>
            </a:r>
            <a:r>
              <a:rPr lang="pl-PL" sz="2400" dirty="0" smtClean="0"/>
              <a:t> </a:t>
            </a:r>
            <a:r>
              <a:rPr lang="pl-PL" sz="1400" dirty="0" smtClean="0"/>
              <a:t>„</a:t>
            </a:r>
            <a:r>
              <a:rPr lang="pl-PL" sz="1400" i="1" dirty="0" smtClean="0"/>
              <a:t>O miłości Ojczyzny nie deklamowaliśmy... - </a:t>
            </a:r>
            <a:r>
              <a:rPr lang="pl-PL" sz="1400" dirty="0" smtClean="0"/>
              <a:t>Wspomnienia Antoniego </a:t>
            </a:r>
            <a:r>
              <a:rPr lang="pl-PL" sz="1400" dirty="0" err="1" smtClean="0"/>
              <a:t>Sejmeja</a:t>
            </a:r>
            <a:r>
              <a:rPr lang="pl-PL" sz="1400" dirty="0" smtClean="0"/>
              <a:t>  </a:t>
            </a:r>
            <a:r>
              <a:rPr lang="pl-PL" sz="1400" dirty="0" err="1" smtClean="0"/>
              <a:t>Górszczyka</a:t>
            </a:r>
            <a:r>
              <a:rPr lang="pl-PL" sz="1400" dirty="0" smtClean="0"/>
              <a:t> - Opracowanie Sylwester Rękas  - Warszawa – Kraków 2019</a:t>
            </a:r>
          </a:p>
          <a:p>
            <a:pPr algn="just"/>
            <a:r>
              <a:rPr lang="pl-PL" sz="1400" b="1" dirty="0" smtClean="0"/>
              <a:t> </a:t>
            </a:r>
            <a:endParaRPr lang="pl-PL" sz="1400" dirty="0" smtClean="0"/>
          </a:p>
          <a:p>
            <a:pPr algn="just"/>
            <a:endParaRPr lang="pl-PL" i="1" dirty="0">
              <a:solidFill>
                <a:srgbClr val="0000FF"/>
              </a:solidFill>
            </a:endParaRPr>
          </a:p>
        </p:txBody>
      </p:sp>
      <p:cxnSp>
        <p:nvCxnSpPr>
          <p:cNvPr id="8" name="Łącznik prosty 7"/>
          <p:cNvCxnSpPr/>
          <p:nvPr/>
        </p:nvCxnSpPr>
        <p:spPr>
          <a:xfrm>
            <a:off x="-42697" y="734479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898940" y="1512527"/>
            <a:ext cx="4608000" cy="13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pl-PL" sz="2400" b="1" i="0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0" lang="pl-PL" sz="2200" b="1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Antoni Górszczyk</a:t>
            </a:r>
            <a:r>
              <a:rPr kumimoji="0" lang="pl-PL" sz="2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2200" b="0" i="0" strike="noStrike" cap="none" normalizeH="0" baseline="0" dirty="0" err="1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ur</a:t>
            </a:r>
            <a:r>
              <a:rPr kumimoji="0" lang="pl-PL" sz="2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10.01.1892</a:t>
            </a:r>
            <a:r>
              <a:rPr lang="pl-PL" sz="22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r. </a:t>
            </a:r>
            <a:r>
              <a:rPr kumimoji="0" lang="pl-PL" sz="2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 Pisarzowej k/ Limanowej</a:t>
            </a:r>
            <a:r>
              <a:rPr kumimoji="0" lang="pl-PL" sz="2200" b="0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l-PL" sz="2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zm. 10.03.1980</a:t>
            </a:r>
            <a:r>
              <a:rPr kumimoji="0" lang="pl-PL" sz="2200" b="0" i="0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r.-</a:t>
            </a:r>
            <a:r>
              <a:rPr kumimoji="0" lang="pl-PL" sz="2200" b="0" i="0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legionista, nauczyciel, historyk amator. 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pl-PL" sz="1800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54212" y="4644727"/>
            <a:ext cx="921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pic>
        <p:nvPicPr>
          <p:cNvPr id="9" name="Picture 2" descr="Ilustracja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7650956" y="396255"/>
            <a:ext cx="1849352" cy="2628000"/>
          </a:xfrm>
          <a:prstGeom prst="rect">
            <a:avLst/>
          </a:prstGeom>
          <a:noFill/>
        </p:spPr>
      </p:pic>
      <p:cxnSp>
        <p:nvCxnSpPr>
          <p:cNvPr id="16" name="Łącznik prosty 15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89303">
            <a:off x="222675" y="6145784"/>
            <a:ext cx="756000" cy="1151376"/>
          </a:xfrm>
          <a:prstGeom prst="rect">
            <a:avLst/>
          </a:prstGeom>
          <a:noFill/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7327204" y="2612571"/>
            <a:ext cx="2556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kumimoji="0" lang="pl-PL" sz="2400" b="1" i="0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1600" b="1" dirty="0" smtClean="0">
                <a:solidFill>
                  <a:srgbClr val="FF0000"/>
                </a:solidFill>
              </a:rPr>
              <a:t>Orzełek legionowy </a:t>
            </a:r>
          </a:p>
          <a:p>
            <a:pPr algn="ctr"/>
            <a:r>
              <a:rPr lang="pl-PL" sz="1600" b="1" dirty="0" smtClean="0">
                <a:solidFill>
                  <a:srgbClr val="FF0000"/>
                </a:solidFill>
              </a:rPr>
              <a:t>projekt Cz. Jarnuszkiewicza</a:t>
            </a: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pl-PL" sz="1800" dirty="0" smtClean="0"/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wój poziomy 14"/>
          <p:cNvSpPr/>
          <p:nvPr/>
        </p:nvSpPr>
        <p:spPr>
          <a:xfrm>
            <a:off x="3042444" y="396335"/>
            <a:ext cx="4320000" cy="720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r>
              <a:rPr lang="pl-PL" sz="2800" b="1" i="1" dirty="0" smtClean="0">
                <a:solidFill>
                  <a:srgbClr val="0000CC"/>
                </a:solidFill>
              </a:rPr>
              <a:t>Jeden z wielu bohaterów… </a:t>
            </a:r>
            <a:endParaRPr lang="pl-PL" sz="2800" b="1" i="1" dirty="0">
              <a:solidFill>
                <a:srgbClr val="0000CC"/>
              </a:solidFill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avans\Desktop\ZDJĘCIA do 100 leciq\zdj. str. przedost Pom. wojsko, urny\DSC_0431.JPG"/>
          <p:cNvPicPr>
            <a:picLocks noChangeAspect="1" noChangeArrowheads="1"/>
          </p:cNvPicPr>
          <p:nvPr/>
        </p:nvPicPr>
        <p:blipFill>
          <a:blip r:embed="rId2" cstate="print">
            <a:lum bright="40000"/>
          </a:blip>
          <a:srcRect t="11340" r="3877" b="7904"/>
          <a:stretch>
            <a:fillRect/>
          </a:stretch>
        </p:blipFill>
        <p:spPr bwMode="auto">
          <a:xfrm rot="5400000">
            <a:off x="1518875" y="-1499581"/>
            <a:ext cx="7944867" cy="10656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5" name="Prostokąt zaokrąglony 4"/>
          <p:cNvSpPr/>
          <p:nvPr/>
        </p:nvSpPr>
        <p:spPr>
          <a:xfrm>
            <a:off x="163284" y="180231"/>
            <a:ext cx="10440000" cy="7020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78148" y="1179051"/>
            <a:ext cx="50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800" b="1" dirty="0" smtClean="0"/>
              <a:t>na podstawie wspomnień Antoniego GÓRSZCZYKA</a:t>
            </a:r>
          </a:p>
        </p:txBody>
      </p:sp>
      <p:cxnSp>
        <p:nvCxnSpPr>
          <p:cNvPr id="12" name="Łącznik prosty 11"/>
          <p:cNvCxnSpPr/>
          <p:nvPr/>
        </p:nvCxnSpPr>
        <p:spPr>
          <a:xfrm>
            <a:off x="-42697" y="7309023"/>
            <a:ext cx="10721467" cy="0"/>
          </a:xfrm>
          <a:prstGeom prst="line">
            <a:avLst/>
          </a:prstGeom>
          <a:ln w="1270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-42697" y="7446626"/>
            <a:ext cx="10721467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" descr="G:\NOWE - NŚN w ŁG zdjęcia\UROCZYSTOŚCI PATRIOTYCZNE  z dn 08.19.2014\ZDJECIA -Pomnik, kośció i widoki zdj. Petera\Pomnik, kościól\DSC_0941.JPG"/>
          <p:cNvPicPr>
            <a:picLocks noChangeAspect="1" noChangeArrowheads="1"/>
          </p:cNvPicPr>
          <p:nvPr/>
        </p:nvPicPr>
        <p:blipFill>
          <a:blip r:embed="rId3" cstate="print">
            <a:lum bright="40000" contrast="20000"/>
          </a:blip>
          <a:srcRect/>
          <a:stretch>
            <a:fillRect/>
          </a:stretch>
        </p:blipFill>
        <p:spPr bwMode="auto">
          <a:xfrm>
            <a:off x="7146900" y="3564791"/>
            <a:ext cx="2935594" cy="1944032"/>
          </a:xfrm>
          <a:prstGeom prst="ellipse">
            <a:avLst/>
          </a:prstGeom>
          <a:noFill/>
        </p:spPr>
      </p:pic>
      <p:sp>
        <p:nvSpPr>
          <p:cNvPr id="15" name="pole tekstowe 14"/>
          <p:cNvSpPr txBox="1"/>
          <p:nvPr/>
        </p:nvSpPr>
        <p:spPr>
          <a:xfrm>
            <a:off x="378148" y="1548575"/>
            <a:ext cx="10188000" cy="1764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pl-PL" sz="2200" b="1" i="1" dirty="0" smtClean="0">
                <a:solidFill>
                  <a:srgbClr val="0000CC"/>
                </a:solidFill>
              </a:rPr>
              <a:t>  8 września 1914 roku wyjechali do Krakowa na Oleandry. Zostali jednak zawróceni do Łososiny ponieważ nie byli przygotowani. Drogę powrotną przeszli pieszo.</a:t>
            </a:r>
          </a:p>
          <a:p>
            <a:pPr algn="just">
              <a:buFont typeface="Arial" pitchFamily="34" charset="0"/>
              <a:buChar char="•"/>
            </a:pPr>
            <a:r>
              <a:rPr lang="pl-PL" sz="2200" b="1" i="1" dirty="0" smtClean="0">
                <a:solidFill>
                  <a:srgbClr val="0000CC"/>
                </a:solidFill>
              </a:rPr>
              <a:t>  14 września wyjechali na zbiórkę do Choczni koło Wadowic. Po przeglądzie lekarskim, wcielono ich do  2. Kompanii  3. Pułku Piechoty. </a:t>
            </a:r>
          </a:p>
          <a:p>
            <a:pPr algn="just">
              <a:buFont typeface="Arial" pitchFamily="34" charset="0"/>
              <a:buChar char="•"/>
            </a:pPr>
            <a:r>
              <a:rPr lang="pl-PL" sz="2200" b="1" i="1" dirty="0" smtClean="0">
                <a:solidFill>
                  <a:srgbClr val="0000CC"/>
                </a:solidFill>
              </a:rPr>
              <a:t>  2 października wyruszyliśmy do walki na front wschodni w Karpatach Wschodnich. </a:t>
            </a:r>
            <a:endParaRPr lang="pl-PL" sz="2200" i="1" dirty="0" smtClean="0">
              <a:solidFill>
                <a:srgbClr val="0000CC"/>
              </a:solidFill>
            </a:endParaRPr>
          </a:p>
          <a:p>
            <a:pPr algn="just"/>
            <a:endParaRPr lang="pl-PL" i="1" dirty="0">
              <a:solidFill>
                <a:srgbClr val="0000CC"/>
              </a:solidFill>
            </a:endParaRPr>
          </a:p>
        </p:txBody>
      </p:sp>
      <p:pic>
        <p:nvPicPr>
          <p:cNvPr id="18" name="Obraz 17"/>
          <p:cNvPicPr/>
          <p:nvPr/>
        </p:nvPicPr>
        <p:blipFill>
          <a:blip r:embed="rId4" cstate="print">
            <a:lum bright="-10000" contrast="10000"/>
          </a:blip>
          <a:srcRect t="10346"/>
          <a:stretch>
            <a:fillRect/>
          </a:stretch>
        </p:blipFill>
        <p:spPr bwMode="auto">
          <a:xfrm>
            <a:off x="738188" y="3276575"/>
            <a:ext cx="5688632" cy="3743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Podobny obraz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105265">
            <a:off x="330310" y="6163411"/>
            <a:ext cx="756000" cy="1151376"/>
          </a:xfrm>
          <a:prstGeom prst="rect">
            <a:avLst/>
          </a:prstGeom>
          <a:noFill/>
        </p:spPr>
      </p:pic>
      <p:sp>
        <p:nvSpPr>
          <p:cNvPr id="21" name="pole tekstowe 20"/>
          <p:cNvSpPr txBox="1"/>
          <p:nvPr/>
        </p:nvSpPr>
        <p:spPr>
          <a:xfrm>
            <a:off x="6714852" y="5913576"/>
            <a:ext cx="37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 smtClean="0"/>
              <a:t>Zdj. </a:t>
            </a:r>
            <a:r>
              <a:rPr lang="pl-PL" sz="1600" b="1" i="1" dirty="0" smtClean="0"/>
              <a:t>Wyjazd  2 Kompanii 3 Pułku na front wschodni /Karpaty Wschodnie/ Tutaj rozpoczęli szlak bojowy LEGIONIŚCI ZIEMI LIMANOWSKIEJ.</a:t>
            </a:r>
          </a:p>
        </p:txBody>
      </p:sp>
      <p:sp>
        <p:nvSpPr>
          <p:cNvPr id="14" name="Zwój poziomy 13"/>
          <p:cNvSpPr/>
          <p:nvPr/>
        </p:nvSpPr>
        <p:spPr>
          <a:xfrm>
            <a:off x="666180" y="468263"/>
            <a:ext cx="9468000" cy="684000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04294" tIns="52147" rIns="104294" bIns="52147" rtlCol="0" anchor="ctr"/>
          <a:lstStyle/>
          <a:p>
            <a:pPr algn="ctr"/>
            <a:r>
              <a:rPr lang="pl-PL" sz="2800" b="1" i="1" dirty="0" smtClean="0">
                <a:solidFill>
                  <a:srgbClr val="0000CC"/>
                </a:solidFill>
              </a:rPr>
              <a:t>Młodzi strzelcy opuszczają Łososinę i walczą o niepodległość…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0" y="7155715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800" b="1" i="1" dirty="0" smtClean="0">
                <a:solidFill>
                  <a:srgbClr val="0000CC"/>
                </a:solidFill>
              </a:rPr>
              <a:t>POWRÓT do  TRADYCJI…,</a:t>
            </a:r>
            <a:endParaRPr lang="pl-PL" sz="1800" b="1" i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10284</TotalTime>
  <Words>1596</Words>
  <Application>Microsoft Office PowerPoint</Application>
  <PresentationFormat>Niestandardowy</PresentationFormat>
  <Paragraphs>275</Paragraphs>
  <Slides>54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56" baseType="lpstr">
      <vt:lpstr>Motyw pakietu Office</vt:lpstr>
      <vt:lpstr>Dokument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avans</dc:creator>
  <cp:lastModifiedBy>avans</cp:lastModifiedBy>
  <cp:revision>1388</cp:revision>
  <dcterms:created xsi:type="dcterms:W3CDTF">2018-09-19T13:59:50Z</dcterms:created>
  <dcterms:modified xsi:type="dcterms:W3CDTF">2020-11-10T12:19:44Z</dcterms:modified>
</cp:coreProperties>
</file>